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1143" r:id="rId2"/>
    <p:sldId id="972" r:id="rId3"/>
    <p:sldId id="1452" r:id="rId4"/>
    <p:sldId id="1453" r:id="rId5"/>
    <p:sldId id="1624" r:id="rId6"/>
    <p:sldId id="1625" r:id="rId7"/>
    <p:sldId id="1457" r:id="rId8"/>
    <p:sldId id="1455" r:id="rId9"/>
    <p:sldId id="1454" r:id="rId10"/>
    <p:sldId id="1458" r:id="rId11"/>
    <p:sldId id="1459" r:id="rId12"/>
    <p:sldId id="1460" r:id="rId13"/>
    <p:sldId id="1245" r:id="rId14"/>
    <p:sldId id="1622" r:id="rId15"/>
    <p:sldId id="1620" r:id="rId16"/>
    <p:sldId id="1565" r:id="rId17"/>
    <p:sldId id="1626" r:id="rId18"/>
    <p:sldId id="1658" r:id="rId19"/>
    <p:sldId id="1619" r:id="rId20"/>
    <p:sldId id="1628" r:id="rId21"/>
    <p:sldId id="1446" r:id="rId22"/>
    <p:sldId id="1447" r:id="rId23"/>
    <p:sldId id="1448" r:id="rId24"/>
    <p:sldId id="1449" r:id="rId25"/>
    <p:sldId id="1450" r:id="rId26"/>
    <p:sldId id="1630" r:id="rId27"/>
    <p:sldId id="1631" r:id="rId28"/>
    <p:sldId id="1657" r:id="rId29"/>
    <p:sldId id="1632" r:id="rId30"/>
    <p:sldId id="1633" r:id="rId31"/>
    <p:sldId id="1634" r:id="rId32"/>
    <p:sldId id="1635" r:id="rId33"/>
    <p:sldId id="1636" r:id="rId34"/>
    <p:sldId id="1637" r:id="rId35"/>
    <p:sldId id="1640" r:id="rId36"/>
    <p:sldId id="1638" r:id="rId37"/>
    <p:sldId id="1653" r:id="rId38"/>
    <p:sldId id="1647" r:id="rId39"/>
    <p:sldId id="1654" r:id="rId40"/>
    <p:sldId id="1643" r:id="rId41"/>
    <p:sldId id="1655" r:id="rId42"/>
    <p:sldId id="1656" r:id="rId43"/>
    <p:sldId id="1646" r:id="rId44"/>
    <p:sldId id="1648" r:id="rId45"/>
    <p:sldId id="1644" r:id="rId46"/>
    <p:sldId id="1639" r:id="rId47"/>
    <p:sldId id="1641" r:id="rId48"/>
    <p:sldId id="1642" r:id="rId4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dafruit.com/product/189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470.png"/><Relationship Id="rId5" Type="http://schemas.openxmlformats.org/officeDocument/2006/relationships/image" Target="../media/image440.png"/><Relationship Id="rId10" Type="http://schemas.openxmlformats.org/officeDocument/2006/relationships/image" Target="../media/image451.png"/><Relationship Id="rId4" Type="http://schemas.openxmlformats.org/officeDocument/2006/relationships/image" Target="../media/image430.png"/><Relationship Id="rId9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05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Decibels,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Twin-T Notch Filter, Harmonics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DC1AC-6124-081B-B8FF-601534DB6AFD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D26B-3E56-C23E-B16D-D94A9A31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93ED0E-A372-AAB8-3CF8-56937F57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6D354-340F-1A83-DB44-758F9CB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F68593-E6F9-ECCF-7E6A-76D8AB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993000-ECEB-3C26-4E9F-DBDF19CD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04D628-DCDE-0C0D-2EBD-64ADE8EC15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C8BBC7-CFA8-EDE9-28F4-659B39762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AB14F2-A564-7255-3C64-31C13487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0ECF99-D0CD-63A7-CD15-6FFA8811159B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D61CC-BF74-3C75-0AE9-DB016364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3B0C-A4AE-F3B3-9A53-B5A5E675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Range of Human Hearing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803C2-1233-26EB-4FC9-8A56AC1B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F5A1B-492F-C5E5-12A7-F3E68D335E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27" y="1435116"/>
            <a:ext cx="6434145" cy="5176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1FC843-2E57-2E6C-567A-F2EAD1AAE449}"/>
              </a:ext>
            </a:extLst>
          </p:cNvPr>
          <p:cNvGrpSpPr/>
          <p:nvPr/>
        </p:nvGrpSpPr>
        <p:grpSpPr>
          <a:xfrm>
            <a:off x="5089306" y="1835389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DECBCF-780B-3052-1540-3F7726374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49C084-AC3C-F53F-5287-EEBB272794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01B7A1-1BEA-5FDE-396C-A0BE46BE8CEA}"/>
              </a:ext>
            </a:extLst>
          </p:cNvPr>
          <p:cNvGrpSpPr/>
          <p:nvPr/>
        </p:nvGrpSpPr>
        <p:grpSpPr>
          <a:xfrm>
            <a:off x="7543750" y="6004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FC4387-BC96-CCAC-7264-4BC97F276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3752D7-00A0-5922-CD08-85E1AEB88C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5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F05C-6F82-D48F-F982-1CB74C6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8747-9B6B-CE2C-C9B5-583872FA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AA62-6D31-7C58-577C-5A806DFD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6" y="417779"/>
            <a:ext cx="8182188" cy="57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79C8C-6129-9271-1B24-EFE8D7B8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5757-EA75-FB36-E3C1-55131993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Sine vs. Square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3A63-DA00-E98E-DD31-69EAE1238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the first part of this lab, we will use the </a:t>
            </a:r>
            <a:r>
              <a:rPr lang="en-US" sz="2400" b="1" dirty="0">
                <a:solidFill>
                  <a:srgbClr val="0070C0"/>
                </a:solidFill>
              </a:rPr>
              <a:t>AD9833 Signal Generator</a:t>
            </a:r>
            <a:r>
              <a:rPr lang="en-US" sz="2400" dirty="0"/>
              <a:t> on </a:t>
            </a:r>
            <a:r>
              <a:rPr lang="en-US" sz="2400" b="1" dirty="0"/>
              <a:t>Board 04 </a:t>
            </a:r>
            <a:r>
              <a:rPr lang="en-US" sz="2400" dirty="0"/>
              <a:t>to generate a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  <a:r>
              <a:rPr lang="en-US" sz="2400" dirty="0"/>
              <a:t> frequency tone</a:t>
            </a:r>
          </a:p>
          <a:p>
            <a:r>
              <a:rPr lang="en-US" sz="2400" dirty="0"/>
              <a:t>That frequency is well within the comfortable hearing range of humans – we will attach a </a:t>
            </a:r>
            <a:r>
              <a:rPr lang="en-US" sz="2400" i="1" dirty="0"/>
              <a:t>speaker</a:t>
            </a:r>
            <a:r>
              <a:rPr lang="en-US" sz="2400" dirty="0"/>
              <a:t> to listen to the tone</a:t>
            </a:r>
          </a:p>
          <a:p>
            <a:r>
              <a:rPr lang="en-US" sz="2400" dirty="0"/>
              <a:t>We will generate both a </a:t>
            </a:r>
            <a:r>
              <a:rPr lang="en-US" sz="2400" b="1" dirty="0"/>
              <a:t>pure sine </a:t>
            </a:r>
            <a:r>
              <a:rPr lang="en-US" sz="2400" dirty="0"/>
              <a:t>wave at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  <a:r>
              <a:rPr lang="en-US" sz="2400" dirty="0"/>
              <a:t> and a </a:t>
            </a:r>
            <a:r>
              <a:rPr lang="en-US" sz="2400" b="1" dirty="0"/>
              <a:t>square wave</a:t>
            </a:r>
            <a:r>
              <a:rPr lang="en-US" sz="2400" dirty="0"/>
              <a:t> at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</a:p>
          <a:p>
            <a:r>
              <a:rPr lang="en-US" sz="2400" dirty="0"/>
              <a:t>Recall from </a:t>
            </a:r>
            <a:r>
              <a:rPr lang="en-US" sz="2400" b="1" dirty="0">
                <a:solidFill>
                  <a:srgbClr val="7030A0"/>
                </a:solidFill>
              </a:rPr>
              <a:t>Topic 01 Fourier Analysis</a:t>
            </a:r>
            <a:r>
              <a:rPr lang="en-US" sz="2400" dirty="0"/>
              <a:t>, that a </a:t>
            </a:r>
            <a:r>
              <a:rPr lang="en-US" sz="2400" b="1" dirty="0">
                <a:solidFill>
                  <a:srgbClr val="FF0000"/>
                </a:solidFill>
              </a:rPr>
              <a:t>square</a:t>
            </a:r>
            <a:r>
              <a:rPr lang="en-US" sz="2400" dirty="0"/>
              <a:t> wave is composed of a series of cosine waves: it is a </a:t>
            </a:r>
            <a:r>
              <a:rPr lang="en-US" sz="2400" b="1" dirty="0"/>
              <a:t>superposition</a:t>
            </a:r>
            <a:r>
              <a:rPr lang="en-US" sz="2400" dirty="0"/>
              <a:t> of an </a:t>
            </a:r>
            <a:r>
              <a:rPr lang="en-US" sz="2400" i="1" dirty="0"/>
              <a:t>infinite</a:t>
            </a:r>
            <a:r>
              <a:rPr lang="en-US" sz="2400" dirty="0"/>
              <a:t> number of </a:t>
            </a:r>
            <a:r>
              <a:rPr lang="en-US" sz="2400" u="sng" dirty="0"/>
              <a:t>odd</a:t>
            </a:r>
            <a:r>
              <a:rPr lang="en-US" sz="2400" dirty="0"/>
              <a:t> harmonics that have decreasing amplitudes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E415-7E09-82E2-08E4-FD9E218A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3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CF9A8-0852-6196-D8D7-2094485A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8" y="459830"/>
            <a:ext cx="7609204" cy="5938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6043-7FD1-B0CA-7B83-CA6F3FB8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06B3A-3DE7-4D73-1194-89E558B0AFAF}"/>
              </a:ext>
            </a:extLst>
          </p:cNvPr>
          <p:cNvCxnSpPr>
            <a:cxnSpLocks/>
          </p:cNvCxnSpPr>
          <p:nvPr/>
        </p:nvCxnSpPr>
        <p:spPr>
          <a:xfrm>
            <a:off x="1708879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726-EB91-1F7F-06A1-08B8B69C2DE9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2805300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94BBA5-D59C-A2BF-745A-E37D5E2F9ADA}"/>
              </a:ext>
            </a:extLst>
          </p:cNvPr>
          <p:cNvCxnSpPr>
            <a:cxnSpLocks/>
          </p:cNvCxnSpPr>
          <p:nvPr/>
        </p:nvCxnSpPr>
        <p:spPr>
          <a:xfrm>
            <a:off x="2067528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BE6C8-CBAE-3934-8CE0-E6A7A51C654B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923131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45620-A923-646A-C715-F9C7EFBE84EE}"/>
              </a:ext>
            </a:extLst>
          </p:cNvPr>
          <p:cNvCxnSpPr>
            <a:cxnSpLocks/>
          </p:cNvCxnSpPr>
          <p:nvPr/>
        </p:nvCxnSpPr>
        <p:spPr>
          <a:xfrm>
            <a:off x="3238723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E9FA0E-A041-471B-23B7-4A98F5F9EC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933" y="925793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2A8991-8D22-EA57-2E26-3A0D844D5AFC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6345" y="2805395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E8C7C-E32B-75E1-A7FA-8EBF319303A6}"/>
              </a:ext>
            </a:extLst>
          </p:cNvPr>
          <p:cNvCxnSpPr>
            <a:cxnSpLocks/>
          </p:cNvCxnSpPr>
          <p:nvPr/>
        </p:nvCxnSpPr>
        <p:spPr>
          <a:xfrm>
            <a:off x="3578728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5DA4B2-D33A-43E5-D263-5F027DE563B0}"/>
              </a:ext>
            </a:extLst>
          </p:cNvPr>
          <p:cNvCxnSpPr/>
          <p:nvPr/>
        </p:nvCxnSpPr>
        <p:spPr>
          <a:xfrm flipV="1">
            <a:off x="2761626" y="3429000"/>
            <a:ext cx="0" cy="30242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CC3372-4D2C-7A96-6F6C-6F1D62459DEA}"/>
              </a:ext>
            </a:extLst>
          </p:cNvPr>
          <p:cNvSpPr txBox="1"/>
          <p:nvPr/>
        </p:nvSpPr>
        <p:spPr>
          <a:xfrm>
            <a:off x="1192382" y="4169771"/>
            <a:ext cx="15297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Cosine is an </a:t>
            </a:r>
            <a:r>
              <a:rPr lang="en-US" sz="1400" b="1" dirty="0">
                <a:solidFill>
                  <a:srgbClr val="0070C0"/>
                </a:solidFill>
              </a:rPr>
              <a:t>EVEN</a:t>
            </a:r>
            <a:r>
              <a:rPr lang="en-US" sz="1400" dirty="0">
                <a:solidFill>
                  <a:srgbClr val="0070C0"/>
                </a:solidFill>
              </a:rPr>
              <a:t> function -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symmetric</a:t>
            </a:r>
            <a:r>
              <a:rPr lang="en-US" sz="1400" dirty="0">
                <a:solidFill>
                  <a:srgbClr val="0070C0"/>
                </a:solidFill>
              </a:rPr>
              <a:t> around its midpoint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12FBE-C4C8-FC95-8BEF-4944A95522E4}"/>
              </a:ext>
            </a:extLst>
          </p:cNvPr>
          <p:cNvSpPr txBox="1"/>
          <p:nvPr/>
        </p:nvSpPr>
        <p:spPr>
          <a:xfrm>
            <a:off x="2782083" y="4169771"/>
            <a:ext cx="16300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Sine is an </a:t>
            </a:r>
            <a:r>
              <a:rPr lang="en-US" sz="1400" b="1" dirty="0">
                <a:solidFill>
                  <a:srgbClr val="FF0000"/>
                </a:solidFill>
              </a:rPr>
              <a:t>ODD </a:t>
            </a:r>
            <a:r>
              <a:rPr lang="en-US" sz="1400" dirty="0">
                <a:solidFill>
                  <a:srgbClr val="FF0000"/>
                </a:solidFill>
              </a:rPr>
              <a:t>function -</a:t>
            </a:r>
            <a:r>
              <a:rPr lang="en-US" sz="1400" b="1" dirty="0">
                <a:solidFill>
                  <a:srgbClr val="FF0000"/>
                </a:solidFill>
              </a:rPr>
              <a:t>antisymmetric</a:t>
            </a:r>
            <a:r>
              <a:rPr lang="en-US" sz="1400" dirty="0">
                <a:solidFill>
                  <a:srgbClr val="FF0000"/>
                </a:solidFill>
              </a:rPr>
              <a:t> around its midpoint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721D08-402B-6EB6-0213-697BA76B8627}"/>
              </a:ext>
            </a:extLst>
          </p:cNvPr>
          <p:cNvSpPr txBox="1"/>
          <p:nvPr/>
        </p:nvSpPr>
        <p:spPr>
          <a:xfrm>
            <a:off x="6205928" y="4092826"/>
            <a:ext cx="1768839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Discontinuous</a:t>
            </a:r>
            <a:r>
              <a:rPr lang="en-US" sz="1600" dirty="0">
                <a:solidFill>
                  <a:srgbClr val="00B050"/>
                </a:solidFill>
              </a:rPr>
              <a:t> jumps can be approximated only by an </a:t>
            </a:r>
            <a:r>
              <a:rPr lang="en-US" sz="1600" i="1" dirty="0">
                <a:solidFill>
                  <a:srgbClr val="00B050"/>
                </a:solidFill>
              </a:rPr>
              <a:t>infinite</a:t>
            </a:r>
            <a:r>
              <a:rPr lang="en-US" sz="1600" dirty="0">
                <a:solidFill>
                  <a:srgbClr val="00B050"/>
                </a:solidFill>
              </a:rPr>
              <a:t> sum of sinusoids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FED86-9B0F-F271-2056-84A428364812}"/>
              </a:ext>
            </a:extLst>
          </p:cNvPr>
          <p:cNvCxnSpPr>
            <a:cxnSpLocks/>
          </p:cNvCxnSpPr>
          <p:nvPr/>
        </p:nvCxnSpPr>
        <p:spPr>
          <a:xfrm flipH="1">
            <a:off x="6273384" y="776288"/>
            <a:ext cx="1368047" cy="715655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9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BE27-48C6-0A93-CC56-24BC730AC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6463-82B9-9EAE-33B8-56C57DFF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55F07-4DDC-D078-8F61-59F3E688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53"/>
          <a:stretch>
            <a:fillRect/>
          </a:stretch>
        </p:blipFill>
        <p:spPr>
          <a:xfrm>
            <a:off x="1061089" y="1682667"/>
            <a:ext cx="7021823" cy="438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3543C-5B75-6E75-B399-B469114D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79" y="4828861"/>
            <a:ext cx="3596892" cy="1325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F073D-8337-3E46-A15A-4F0F0D49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2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DEF29-19E2-47D3-055A-BBAFBA1A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1838746"/>
            <a:ext cx="8574338" cy="465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5DDB5-F745-7A8A-94BE-BB76D1D27253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F9368-E966-005F-4A6D-95B38FA8A3AA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4E0BB-B68C-28D0-F5F9-ABFED4BB3428}"/>
              </a:ext>
            </a:extLst>
          </p:cNvPr>
          <p:cNvSpPr txBox="1"/>
          <p:nvPr/>
        </p:nvSpPr>
        <p:spPr>
          <a:xfrm>
            <a:off x="409074" y="5293895"/>
            <a:ext cx="2117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/>
              <a:t>BLACK</a:t>
            </a:r>
            <a:r>
              <a:rPr lang="en-US" dirty="0"/>
              <a:t> Jumpers</a:t>
            </a:r>
          </a:p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Jumpers</a:t>
            </a:r>
          </a:p>
          <a:p>
            <a:pPr marL="342900" indent="-342900">
              <a:buAutoNum type="arabicParenBoth"/>
            </a:pP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Jumper</a:t>
            </a:r>
          </a:p>
          <a:p>
            <a:r>
              <a:rPr lang="en-US" dirty="0"/>
              <a:t>(1)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Jumper</a:t>
            </a:r>
          </a:p>
          <a:p>
            <a:pPr marL="342900" indent="-3429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F718-A8C6-83B2-90E6-D5ADDF2A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D57B3-0440-ED08-007C-29B82C2933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557" y="1359049"/>
            <a:ext cx="5726887" cy="5253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5A84C-F520-9F10-2504-0E3305B5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B45F2-7E29-F05B-DCBE-A6E2476A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8A6FE8-9602-0527-DF2B-B7F44436982B}"/>
              </a:ext>
            </a:extLst>
          </p:cNvPr>
          <p:cNvGrpSpPr/>
          <p:nvPr/>
        </p:nvGrpSpPr>
        <p:grpSpPr>
          <a:xfrm>
            <a:off x="7343224" y="481119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242462-A68C-3CE7-AAC9-F5A24E474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503F57-D070-27A4-11B3-D91D69295CD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EBAB1E-3D8F-8054-CFC1-9C073E380AD6}"/>
              </a:ext>
            </a:extLst>
          </p:cNvPr>
          <p:cNvGrpSpPr/>
          <p:nvPr/>
        </p:nvGrpSpPr>
        <p:grpSpPr>
          <a:xfrm>
            <a:off x="5562546" y="5426422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942739-9810-3CB0-8DC0-BED72783F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00EDB3-37AE-A0C5-69F9-093F9C7B248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FC15-4788-08A6-C8D8-A2BDA708C86F}"/>
              </a:ext>
            </a:extLst>
          </p:cNvPr>
          <p:cNvGrpSpPr/>
          <p:nvPr/>
        </p:nvGrpSpPr>
        <p:grpSpPr>
          <a:xfrm>
            <a:off x="6285193" y="625970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62D99-F375-E1A2-A2AD-608590239E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14BCD8-7E62-45BA-A4B2-5DE89769D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12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556D-F85F-1D13-18B7-2CE3829FC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D070623-528C-755B-641C-C56D061FB3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18" y="1610778"/>
            <a:ext cx="6681365" cy="4864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22AFE-DFD9-59D0-1A12-F0DFAEC7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7C5B-5F92-3583-4B4A-7565CBBE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A4A950-C1B1-FEFB-8461-DC4E589BED23}"/>
              </a:ext>
            </a:extLst>
          </p:cNvPr>
          <p:cNvGrpSpPr/>
          <p:nvPr/>
        </p:nvGrpSpPr>
        <p:grpSpPr>
          <a:xfrm>
            <a:off x="3317425" y="181526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7FB258-FA8F-5C15-AF79-C12B2D62C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02787A-3DD3-0DD4-C4DE-9B0E7232C5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8F5099-5AEB-0B2C-3782-7CC585B731F6}"/>
              </a:ext>
            </a:extLst>
          </p:cNvPr>
          <p:cNvGrpSpPr/>
          <p:nvPr/>
        </p:nvGrpSpPr>
        <p:grpSpPr>
          <a:xfrm>
            <a:off x="7719195" y="242557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13019D-99D7-8541-2B24-EC2CBB302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0525E2-CC2C-8413-380D-8C8FCD2D11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C2E974-8AE4-838F-E153-A143C22EE918}"/>
              </a:ext>
            </a:extLst>
          </p:cNvPr>
          <p:cNvGrpSpPr/>
          <p:nvPr/>
        </p:nvGrpSpPr>
        <p:grpSpPr>
          <a:xfrm>
            <a:off x="3415195" y="331727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76A0D2-E77B-4800-61A6-76DF397DCF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D3DDA06-725A-8838-1119-77E45B67F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3E8116-4921-A727-1770-0D94ED83D342}"/>
              </a:ext>
            </a:extLst>
          </p:cNvPr>
          <p:cNvGrpSpPr/>
          <p:nvPr/>
        </p:nvGrpSpPr>
        <p:grpSpPr>
          <a:xfrm>
            <a:off x="7861624" y="4180406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12F1F0-2F1B-568F-47ED-6C371BC42F0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354684-6AB0-5FB0-399D-CD61C4A0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750FF4-8F19-E47B-3BCA-C81147A12A5B}"/>
              </a:ext>
            </a:extLst>
          </p:cNvPr>
          <p:cNvGrpSpPr/>
          <p:nvPr/>
        </p:nvGrpSpPr>
        <p:grpSpPr>
          <a:xfrm>
            <a:off x="3415195" y="5046514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0C355-24EE-143C-8469-9AE3D40FF83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1CD92F-F854-CCAD-08EF-4A95C6F51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5E40CC-E2A3-18D1-C8EC-AB527CD9D464}"/>
              </a:ext>
            </a:extLst>
          </p:cNvPr>
          <p:cNvGrpSpPr/>
          <p:nvPr/>
        </p:nvGrpSpPr>
        <p:grpSpPr>
          <a:xfrm>
            <a:off x="5616381" y="6106343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848D8C-54FA-9B4D-D60C-A9D99FAC46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E97D8C-9F4A-16BF-85E8-E1C9586CF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9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05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Define the concept of a </a:t>
            </a:r>
            <a:r>
              <a:rPr lang="en-US" sz="2400" b="1" dirty="0">
                <a:solidFill>
                  <a:srgbClr val="00B050"/>
                </a:solidFill>
              </a:rPr>
              <a:t>decibel</a:t>
            </a:r>
            <a:r>
              <a:rPr lang="en-US" sz="2400" dirty="0"/>
              <a:t>, and identify why it is a useful </a:t>
            </a:r>
            <a:r>
              <a:rPr lang="en-US" sz="2400" b="1" dirty="0"/>
              <a:t>measure</a:t>
            </a:r>
            <a:r>
              <a:rPr lang="en-US" sz="2400" dirty="0"/>
              <a:t> in signal analysis</a:t>
            </a:r>
          </a:p>
          <a:p>
            <a:r>
              <a:rPr lang="en-US" sz="2400" dirty="0"/>
              <a:t>Calculate the relationship between </a:t>
            </a:r>
            <a:r>
              <a:rPr lang="en-US" sz="2400" b="1" dirty="0">
                <a:solidFill>
                  <a:srgbClr val="FF0000"/>
                </a:solidFill>
              </a:rPr>
              <a:t>-3dB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halving</a:t>
            </a:r>
            <a:r>
              <a:rPr lang="en-US" sz="2400" dirty="0"/>
              <a:t> of a signal’s power/intensity</a:t>
            </a:r>
          </a:p>
          <a:p>
            <a:r>
              <a:rPr lang="en-US" sz="2400" dirty="0"/>
              <a:t>Examine the range of </a:t>
            </a:r>
            <a:r>
              <a:rPr lang="en-US" sz="2400" b="1" dirty="0">
                <a:solidFill>
                  <a:srgbClr val="7030A0"/>
                </a:solidFill>
              </a:rPr>
              <a:t>human hearing </a:t>
            </a:r>
            <a:r>
              <a:rPr lang="en-US" sz="2400" dirty="0"/>
              <a:t>in terms of Hertz</a:t>
            </a:r>
          </a:p>
          <a:p>
            <a:r>
              <a:rPr lang="en-US" sz="2400" dirty="0"/>
              <a:t>Consider the difference between a </a:t>
            </a:r>
            <a:r>
              <a:rPr lang="en-US" sz="2400" b="1" dirty="0">
                <a:solidFill>
                  <a:srgbClr val="0070C0"/>
                </a:solidFill>
              </a:rPr>
              <a:t>sine</a:t>
            </a:r>
            <a:r>
              <a:rPr lang="en-US" sz="2400" dirty="0"/>
              <a:t> wave and a </a:t>
            </a:r>
            <a:r>
              <a:rPr lang="en-US" sz="2400" b="1" dirty="0">
                <a:solidFill>
                  <a:srgbClr val="0070C0"/>
                </a:solidFill>
              </a:rPr>
              <a:t>square</a:t>
            </a:r>
            <a:r>
              <a:rPr lang="en-US" sz="2400" dirty="0"/>
              <a:t> wave in terms of higher-order harmonics</a:t>
            </a:r>
          </a:p>
          <a:p>
            <a:r>
              <a:rPr lang="en-US" sz="2400" dirty="0"/>
              <a:t>Review simple passive </a:t>
            </a:r>
            <a:r>
              <a:rPr lang="en-US" sz="2400" b="1" dirty="0">
                <a:solidFill>
                  <a:srgbClr val="00B050"/>
                </a:solidFill>
              </a:rPr>
              <a:t>RC filters </a:t>
            </a:r>
            <a:r>
              <a:rPr lang="en-US" sz="2400" dirty="0"/>
              <a:t>(low pass and high pass)</a:t>
            </a:r>
          </a:p>
          <a:p>
            <a:r>
              <a:rPr lang="en-US" sz="2400" dirty="0"/>
              <a:t>Construct a </a:t>
            </a:r>
            <a:r>
              <a:rPr lang="en-US" sz="2400" b="1" dirty="0"/>
              <a:t>Twin-T Notch filter </a:t>
            </a:r>
            <a:r>
              <a:rPr lang="en-US" sz="2400" dirty="0"/>
              <a:t>circuit and evaluate its band-stop capabilities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C4F3-CBC9-5D8F-6088-903A812C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D2B-4C4E-B674-9678-044C708B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BD714-6145-A310-DF9D-7A76FD69F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You should hear the tones in the breadboard speaker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https://www.adafruit.com/product/1898</a:t>
            </a:r>
            <a:r>
              <a:rPr lang="en-US" sz="2000" dirty="0"/>
              <a:t> -  </a:t>
            </a:r>
            <a:r>
              <a:rPr lang="en-US" sz="2000" b="1" dirty="0">
                <a:solidFill>
                  <a:srgbClr val="7030A0"/>
                </a:solidFill>
              </a:rPr>
              <a:t>$1.85</a:t>
            </a:r>
          </a:p>
          <a:p>
            <a:r>
              <a:rPr lang="en-US" sz="2400" dirty="0"/>
              <a:t>However, the </a:t>
            </a:r>
            <a:r>
              <a:rPr lang="en-US" sz="2400" b="1" dirty="0">
                <a:solidFill>
                  <a:srgbClr val="7030A0"/>
                </a:solidFill>
              </a:rPr>
              <a:t>timbre</a:t>
            </a:r>
            <a:r>
              <a:rPr lang="en-US" sz="2400" dirty="0"/>
              <a:t> (tonal quality or </a:t>
            </a:r>
            <a:r>
              <a:rPr lang="en-US" sz="2400" i="1" dirty="0"/>
              <a:t>color</a:t>
            </a:r>
            <a:r>
              <a:rPr lang="en-US" sz="2400" dirty="0"/>
              <a:t> of a sound) of the </a:t>
            </a:r>
            <a:r>
              <a:rPr lang="en-US" sz="2400" b="1" dirty="0"/>
              <a:t>sine</a:t>
            </a:r>
            <a:r>
              <a:rPr lang="en-US" sz="2400" dirty="0"/>
              <a:t> versus the </a:t>
            </a:r>
            <a:r>
              <a:rPr lang="en-US" sz="2400" b="1" dirty="0"/>
              <a:t>square</a:t>
            </a:r>
            <a:r>
              <a:rPr lang="en-US" sz="2400" dirty="0"/>
              <a:t> wave is clearly different, even though they are the exact same </a:t>
            </a:r>
            <a:r>
              <a:rPr lang="en-US" sz="2400" b="1" dirty="0">
                <a:solidFill>
                  <a:srgbClr val="00B050"/>
                </a:solidFill>
              </a:rPr>
              <a:t>frequency (723 Hz)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odd</a:t>
            </a:r>
            <a:r>
              <a:rPr lang="en-US" sz="2400" dirty="0"/>
              <a:t> higher harmonics in the square wave make it sound </a:t>
            </a:r>
            <a:r>
              <a:rPr lang="en-US" sz="2400" b="1" dirty="0">
                <a:solidFill>
                  <a:srgbClr val="7030A0"/>
                </a:solidFill>
              </a:rPr>
              <a:t>buzzy</a:t>
            </a:r>
          </a:p>
          <a:p>
            <a:r>
              <a:rPr lang="en-US" sz="2400" dirty="0"/>
              <a:t>The pure sine wave has </a:t>
            </a:r>
            <a:r>
              <a:rPr lang="en-US" sz="2400" u="sng" dirty="0"/>
              <a:t>only</a:t>
            </a:r>
            <a:r>
              <a:rPr lang="en-US" sz="2400" dirty="0"/>
              <a:t> the fundamental harmonic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170CF-A29E-AF82-C68F-B5C2F8E5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0DDE3-BF58-D1AC-A14C-FFF413AA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76" y="5185940"/>
            <a:ext cx="2172247" cy="14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FA960-5DA8-7303-68F1-5D2BB6F2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FF66-6573-8155-2677-087CE31A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Filter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7E57F-CA38-FE46-12EA-41CDB41A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65659-A3F9-F406-BACF-FD5BE048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5" y="1690689"/>
            <a:ext cx="8173453" cy="23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D747F-D1BC-482D-9281-60DB0B77525F}"/>
              </a:ext>
            </a:extLst>
          </p:cNvPr>
          <p:cNvSpPr txBox="1"/>
          <p:nvPr/>
        </p:nvSpPr>
        <p:spPr>
          <a:xfrm>
            <a:off x="2225842" y="4424268"/>
            <a:ext cx="4692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design circuits to filter signals.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can </a:t>
            </a:r>
            <a:r>
              <a:rPr lang="en-US" b="1" dirty="0">
                <a:solidFill>
                  <a:srgbClr val="00B050"/>
                </a:solidFill>
              </a:rPr>
              <a:t>allow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block</a:t>
            </a:r>
          </a:p>
          <a:p>
            <a:pPr algn="ctr"/>
            <a:r>
              <a:rPr lang="en-US" dirty="0"/>
              <a:t>ranges of frequencies within a given signal.</a:t>
            </a:r>
          </a:p>
        </p:txBody>
      </p:sp>
    </p:spTree>
    <p:extLst>
      <p:ext uri="{BB962C8B-B14F-4D97-AF65-F5344CB8AC3E}">
        <p14:creationId xmlns:p14="http://schemas.microsoft.com/office/powerpoint/2010/main" val="184334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73374-467F-49CE-B9A6-E8F33E1A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8B02-5AF0-762A-E5C6-B57BAA2B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A4B4F-9E71-A29E-FE09-47D60B99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3C77E-224B-E93A-D15F-A71A2B5C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19" y="1549240"/>
            <a:ext cx="5104762" cy="27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51767-BC69-2227-3C09-7D5945E7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87FCC3-891C-A10E-5B6F-163005CA165B}"/>
              </a:ext>
            </a:extLst>
          </p:cNvPr>
          <p:cNvGrpSpPr/>
          <p:nvPr/>
        </p:nvGrpSpPr>
        <p:grpSpPr>
          <a:xfrm>
            <a:off x="628650" y="3152274"/>
            <a:ext cx="4360445" cy="2072364"/>
            <a:chOff x="628650" y="3152274"/>
            <a:chExt cx="4360445" cy="20723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7E97AC-EFC3-B6BB-61CB-DD60578F7F12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doesn’t interfere with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7166FB-4F7D-2B88-F192-BE7D7958D900}"/>
                </a:ext>
              </a:extLst>
            </p:cNvPr>
            <p:cNvCxnSpPr/>
            <p:nvPr/>
          </p:nvCxnSpPr>
          <p:spPr>
            <a:xfrm flipV="1">
              <a:off x="3168316" y="3152274"/>
              <a:ext cx="1820779" cy="11149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08AB59-5730-DBCA-7B48-CD638E85ED49}"/>
              </a:ext>
            </a:extLst>
          </p:cNvPr>
          <p:cNvGrpSpPr/>
          <p:nvPr/>
        </p:nvGrpSpPr>
        <p:grpSpPr>
          <a:xfrm>
            <a:off x="5348296" y="3152274"/>
            <a:ext cx="3458819" cy="2210863"/>
            <a:chOff x="5348296" y="3152274"/>
            <a:chExt cx="3458819" cy="22108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40B98D-163E-4A20-8E7F-661E3E2A0BF3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to ground, creating a </a:t>
              </a:r>
              <a:r>
                <a:rPr lang="en-US" b="1" dirty="0">
                  <a:solidFill>
                    <a:srgbClr val="FF0000"/>
                  </a:solidFill>
                </a:rPr>
                <a:t>short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shunting</a:t>
              </a:r>
              <a:r>
                <a:rPr lang="en-US" dirty="0">
                  <a:solidFill>
                    <a:srgbClr val="FF0000"/>
                  </a:solidFill>
                </a:rPr>
                <a:t> the output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5F5EE6-52CC-70FD-2411-8D78D9C2A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296" y="3152274"/>
              <a:ext cx="950036" cy="970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3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B4B71-C235-1555-8A71-1974577B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484-C86A-93CE-A461-739D28D5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0E9AA-07FE-93E9-532B-8E701F57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9B3DD-9D62-38AC-B849-218DDE8A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54" y="1451028"/>
            <a:ext cx="5328091" cy="54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5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283B-44A4-D869-9467-8FDF6F17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63169A-B1AA-139B-F245-D40B2923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81" y="1549240"/>
            <a:ext cx="5295238" cy="2780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32C60A-5562-64B2-2AF7-D44C3FED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5EB28-FC35-D939-3148-A64350B6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EF178-ABA5-42E2-E016-8B91B4DA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417F3C-9AC6-2861-41B3-D7BCBE39977C}"/>
              </a:ext>
            </a:extLst>
          </p:cNvPr>
          <p:cNvGrpSpPr/>
          <p:nvPr/>
        </p:nvGrpSpPr>
        <p:grpSpPr>
          <a:xfrm>
            <a:off x="628650" y="2654968"/>
            <a:ext cx="3349792" cy="2569670"/>
            <a:chOff x="628650" y="2654968"/>
            <a:chExt cx="3349792" cy="25696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A2C96-3185-47D0-259C-01E675BD4221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blocks</a:t>
              </a:r>
              <a:r>
                <a:rPr lang="en-US" dirty="0">
                  <a:solidFill>
                    <a:srgbClr val="FF0000"/>
                  </a:solidFill>
                </a:rPr>
                <a:t>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AA89BE-73BD-C0B8-1A32-6E303ED61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316" y="2654968"/>
              <a:ext cx="810126" cy="16122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22A61F-CA5A-DA8A-5F93-0940C3395C27}"/>
              </a:ext>
            </a:extLst>
          </p:cNvPr>
          <p:cNvGrpSpPr/>
          <p:nvPr/>
        </p:nvGrpSpPr>
        <p:grpSpPr>
          <a:xfrm>
            <a:off x="4167188" y="2654968"/>
            <a:ext cx="4639927" cy="2708169"/>
            <a:chOff x="4167188" y="2654968"/>
            <a:chExt cx="4639927" cy="27081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D76733-1DA3-F965-181B-35F8191A1A4A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through it, and doesn’t interfere with the signal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15C4FF-149D-2CED-5042-85610F7B86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188" y="2654968"/>
              <a:ext cx="2131144" cy="146785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1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2FEA5-6700-F508-CEFA-7384EC30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6F5B7-A4E9-5468-6480-37FAD543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49" y="1507958"/>
            <a:ext cx="5233102" cy="5350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5CFA6-CB6C-C355-59B7-E228D8E0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9E1E2-BF60-BA0E-B0DB-6B31D89B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0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195DF-EC2E-A3A5-7B70-523AEC33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5D09-1BCF-B7ED-214B-5A0F331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65ED-7036-CA26-B5CD-F09C67B77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Using software, we can calculate the response of a low-pass and a high-pass filter over a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dirty="0"/>
              <a:t> of input frequencies</a:t>
            </a:r>
          </a:p>
          <a:p>
            <a:r>
              <a:rPr lang="en-US" sz="2400" dirty="0"/>
              <a:t>If both filters have similar resistors and capacitors, then they will have the same </a:t>
            </a:r>
            <a:r>
              <a:rPr lang="en-US" sz="2400" b="1" dirty="0"/>
              <a:t>cutoff</a:t>
            </a:r>
            <a:r>
              <a:rPr lang="en-US" sz="2400" dirty="0"/>
              <a:t> frequency: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At this special “cutoff” frequency, due to the loading effects of the resistor and capacitor, the signal will have lost 50% of its power, so it is referred to as the </a:t>
            </a:r>
            <a:r>
              <a:rPr lang="en-US" sz="2400" b="1" dirty="0">
                <a:solidFill>
                  <a:srgbClr val="FF0000"/>
                </a:solidFill>
              </a:rPr>
              <a:t>-3 dB point</a:t>
            </a:r>
          </a:p>
          <a:p>
            <a:r>
              <a:rPr lang="en-US" sz="2400" dirty="0"/>
              <a:t>Cutoff really means the point “where </a:t>
            </a:r>
            <a:r>
              <a:rPr lang="en-US" sz="2400" b="1" dirty="0">
                <a:solidFill>
                  <a:srgbClr val="7030A0"/>
                </a:solidFill>
              </a:rPr>
              <a:t>attenuation</a:t>
            </a:r>
            <a:r>
              <a:rPr lang="en-US" sz="2400" dirty="0"/>
              <a:t> starts to matter” rather than “signal stops here.”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0A03E-9E1B-B2A5-5CC5-BB970BBB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8B0C8-22EB-93C5-5365-1B6BD099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69" y="3297307"/>
            <a:ext cx="1804862" cy="10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A720-24E2-2DF3-D634-F1A3816F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7C88-3138-C50C-AA26-2CA5F416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A7E7-7193-68FC-492F-BFB2AB50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9082C-616D-C133-AAD7-6928384B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76" y="1895712"/>
            <a:ext cx="6819048" cy="3809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/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=3.0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blipFill>
                <a:blip r:embed="rId3"/>
                <a:stretch>
                  <a:fillRect l="-4396" r="-4396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/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92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/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7692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0A68D1E-906D-8A7C-95AE-70400C4364C6}"/>
              </a:ext>
            </a:extLst>
          </p:cNvPr>
          <p:cNvGrpSpPr/>
          <p:nvPr/>
        </p:nvGrpSpPr>
        <p:grpSpPr>
          <a:xfrm>
            <a:off x="5057775" y="1895712"/>
            <a:ext cx="1152525" cy="733188"/>
            <a:chOff x="5057775" y="1895712"/>
            <a:chExt cx="1152525" cy="73318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BFBED6-C97D-FF77-AB62-0FA89F9B198E}"/>
                </a:ext>
              </a:extLst>
            </p:cNvPr>
            <p:cNvCxnSpPr/>
            <p:nvPr/>
          </p:nvCxnSpPr>
          <p:spPr>
            <a:xfrm flipV="1">
              <a:off x="5057775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52F21A-3CE3-A191-A483-3A8BC87F7E13}"/>
                </a:ext>
              </a:extLst>
            </p:cNvPr>
            <p:cNvCxnSpPr/>
            <p:nvPr/>
          </p:nvCxnSpPr>
          <p:spPr>
            <a:xfrm flipV="1">
              <a:off x="6210300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AF4774-D04C-D4FA-4DFB-CA2229AFE5F2}"/>
                </a:ext>
              </a:extLst>
            </p:cNvPr>
            <p:cNvCxnSpPr/>
            <p:nvPr/>
          </p:nvCxnSpPr>
          <p:spPr>
            <a:xfrm>
              <a:off x="5057775" y="1895712"/>
              <a:ext cx="115252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1C3AEB-D4A2-47AB-29DC-E6016208810E}"/>
              </a:ext>
            </a:extLst>
          </p:cNvPr>
          <p:cNvSpPr txBox="1"/>
          <p:nvPr/>
        </p:nvSpPr>
        <p:spPr>
          <a:xfrm>
            <a:off x="5124776" y="1462248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V_cap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B92356-824F-93BE-C5E6-C59B4F59851C}"/>
              </a:ext>
            </a:extLst>
          </p:cNvPr>
          <p:cNvGrpSpPr/>
          <p:nvPr/>
        </p:nvGrpSpPr>
        <p:grpSpPr>
          <a:xfrm>
            <a:off x="4990773" y="4417255"/>
            <a:ext cx="1152525" cy="733188"/>
            <a:chOff x="4990773" y="4417255"/>
            <a:chExt cx="1152525" cy="7331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F7B18F-622A-4DCB-952E-AD356A220E92}"/>
                </a:ext>
              </a:extLst>
            </p:cNvPr>
            <p:cNvCxnSpPr/>
            <p:nvPr/>
          </p:nvCxnSpPr>
          <p:spPr>
            <a:xfrm flipV="1">
              <a:off x="4990773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99B259C-0C6A-6346-0DAE-06D883F91C8D}"/>
                </a:ext>
              </a:extLst>
            </p:cNvPr>
            <p:cNvCxnSpPr/>
            <p:nvPr/>
          </p:nvCxnSpPr>
          <p:spPr>
            <a:xfrm flipV="1">
              <a:off x="6143298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2766BE-5424-146F-F11B-83817A116111}"/>
                </a:ext>
              </a:extLst>
            </p:cNvPr>
            <p:cNvCxnSpPr/>
            <p:nvPr/>
          </p:nvCxnSpPr>
          <p:spPr>
            <a:xfrm>
              <a:off x="4990773" y="4417255"/>
              <a:ext cx="1152525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E23B83-3906-80B6-7EBD-FB7D607B1231}"/>
              </a:ext>
            </a:extLst>
          </p:cNvPr>
          <p:cNvSpPr txBox="1"/>
          <p:nvPr/>
        </p:nvSpPr>
        <p:spPr>
          <a:xfrm>
            <a:off x="5057774" y="3983791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V_R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38773-2F2A-33AF-2350-08D9EEC0F23E}"/>
              </a:ext>
            </a:extLst>
          </p:cNvPr>
          <p:cNvSpPr txBox="1"/>
          <p:nvPr/>
        </p:nvSpPr>
        <p:spPr>
          <a:xfrm>
            <a:off x="419852" y="5517871"/>
            <a:ext cx="4704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 can estimate the </a:t>
            </a:r>
            <a:r>
              <a:rPr lang="en-US" b="1" dirty="0">
                <a:solidFill>
                  <a:srgbClr val="7030A0"/>
                </a:solidFill>
              </a:rPr>
              <a:t>voltage</a:t>
            </a:r>
            <a:r>
              <a:rPr lang="en-US" dirty="0">
                <a:solidFill>
                  <a:srgbClr val="7030A0"/>
                </a:solidFill>
              </a:rPr>
              <a:t> drop across the capacitor (</a:t>
            </a:r>
            <a:r>
              <a:rPr lang="en-US" dirty="0" err="1">
                <a:solidFill>
                  <a:srgbClr val="7030A0"/>
                </a:solidFill>
              </a:rPr>
              <a:t>V_cap</a:t>
            </a:r>
            <a:r>
              <a:rPr lang="en-US" dirty="0">
                <a:solidFill>
                  <a:srgbClr val="7030A0"/>
                </a:solidFill>
              </a:rPr>
              <a:t>) and resistor (V_R) at signal </a:t>
            </a:r>
            <a:r>
              <a:rPr lang="en-US" i="1" dirty="0">
                <a:solidFill>
                  <a:srgbClr val="7030A0"/>
                </a:solidFill>
              </a:rPr>
              <a:t>frequencies</a:t>
            </a:r>
            <a:r>
              <a:rPr lang="en-US" dirty="0">
                <a:solidFill>
                  <a:srgbClr val="7030A0"/>
                </a:solidFill>
              </a:rPr>
              <a:t> of 0 Hz, 723 Hz, and 100 kHz</a:t>
            </a:r>
          </a:p>
        </p:txBody>
      </p:sp>
    </p:spTree>
    <p:extLst>
      <p:ext uri="{BB962C8B-B14F-4D97-AF65-F5344CB8AC3E}">
        <p14:creationId xmlns:p14="http://schemas.microsoft.com/office/powerpoint/2010/main" val="4060550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DEBEB-A01A-200D-C857-0801B3B5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2B6568-7E33-B565-8E68-4C9C1FD13C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16" y="1506730"/>
            <a:ext cx="5998769" cy="484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DAE7E-FF33-8ADD-E922-1D5CBF1B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7678-E965-1B90-A98B-335130BEF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CF6DB9-23F3-FA2B-8070-5CE50E39B488}"/>
              </a:ext>
            </a:extLst>
          </p:cNvPr>
          <p:cNvGrpSpPr/>
          <p:nvPr/>
        </p:nvGrpSpPr>
        <p:grpSpPr>
          <a:xfrm>
            <a:off x="6253368" y="408534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27D5812-3C53-8A17-22A2-64E6DB47C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FC2C25-A2B8-D81C-FFEC-A15EAF4644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0983C7-B18B-AAF0-6E5A-C219CFEF9478}"/>
              </a:ext>
            </a:extLst>
          </p:cNvPr>
          <p:cNvGrpSpPr/>
          <p:nvPr/>
        </p:nvGrpSpPr>
        <p:grpSpPr>
          <a:xfrm>
            <a:off x="4711406" y="448157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B6C4E0-D6D5-52DB-AA9A-97914B9F6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3558C-12CD-26CA-D149-BF9B5D14FC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47E357-DFC8-9AEE-7467-B29A98BD1B7D}"/>
              </a:ext>
            </a:extLst>
          </p:cNvPr>
          <p:cNvGrpSpPr/>
          <p:nvPr/>
        </p:nvGrpSpPr>
        <p:grpSpPr>
          <a:xfrm>
            <a:off x="7199458" y="473659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DD4043-35C6-0CC6-4DF3-CBEC7C1D34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1CB05B-8F26-7628-D7DB-F91370ED2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9F1684-F9AB-72B1-412E-64E308558173}"/>
              </a:ext>
            </a:extLst>
          </p:cNvPr>
          <p:cNvGrpSpPr/>
          <p:nvPr/>
        </p:nvGrpSpPr>
        <p:grpSpPr>
          <a:xfrm>
            <a:off x="6189778" y="5621894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F12E0-3FA8-0C69-4DCE-DD8EDD15D93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ED76F1-5843-8D17-E05F-0DB575CFF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58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5CF5B-497F-7D41-AB0C-44C71EA1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8E25-FA0E-D6D0-5FD4-C3E886EF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4DEB-B1FF-79B8-B08D-9AF25C50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01D6E-87E3-DC63-E22B-B89DEF59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2205190"/>
            <a:ext cx="8019048" cy="24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D5943F-9C74-71D0-8908-9861F24CD66E}"/>
              </a:ext>
            </a:extLst>
          </p:cNvPr>
          <p:cNvGrpSpPr/>
          <p:nvPr/>
        </p:nvGrpSpPr>
        <p:grpSpPr>
          <a:xfrm>
            <a:off x="7209874" y="240889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4683B2-793A-F5C5-2AD0-1DB3371B1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2DFF3-5F05-4634-E156-8ABD217357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EE07D-980C-88FE-C17F-F5DA1969A867}"/>
              </a:ext>
            </a:extLst>
          </p:cNvPr>
          <p:cNvGrpSpPr/>
          <p:nvPr/>
        </p:nvGrpSpPr>
        <p:grpSpPr>
          <a:xfrm>
            <a:off x="7364732" y="310806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4ECE76-F216-AAA3-626E-EA7380225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C67866-8988-F4AF-2BFB-A726F756615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19A1C-6FA4-BA83-F685-DC331A10D944}"/>
              </a:ext>
            </a:extLst>
          </p:cNvPr>
          <p:cNvGrpSpPr/>
          <p:nvPr/>
        </p:nvGrpSpPr>
        <p:grpSpPr>
          <a:xfrm>
            <a:off x="3933274" y="41240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1ED66-D27E-AE11-1BA9-05450BCAFB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08AA2F-977C-C927-5C36-188CC9401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1E69-CDDA-89FA-B1D0-2E2523B0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14D3-F2EA-7E08-31BB-15B1B70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Decibel (1/10</a:t>
            </a:r>
            <a:r>
              <a:rPr lang="en-US" sz="3200" baseline="30000" dirty="0">
                <a:latin typeface="+mn-lt"/>
              </a:rPr>
              <a:t>th</a:t>
            </a:r>
            <a:r>
              <a:rPr lang="en-US" sz="3200" dirty="0">
                <a:latin typeface="+mn-lt"/>
              </a:rPr>
              <a:t> of a Bel)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EE1C9-4C5B-9F60-32AC-A5A16F05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Origin</a:t>
            </a:r>
            <a:r>
              <a:rPr lang="en-US" sz="2400" dirty="0"/>
              <a:t>: The decibel (dB) was developed at Bell Telephone Laboratories in the 1920s to quantify signal loss over telephone lines. </a:t>
            </a:r>
            <a:r>
              <a:rPr lang="en-US" sz="2400" dirty="0">
                <a:solidFill>
                  <a:srgbClr val="0070C0"/>
                </a:solidFill>
              </a:rPr>
              <a:t>It is named after </a:t>
            </a:r>
            <a:r>
              <a:rPr lang="en-US" sz="2400" b="1" dirty="0">
                <a:solidFill>
                  <a:srgbClr val="0070C0"/>
                </a:solidFill>
              </a:rPr>
              <a:t>Alexander Graham Bell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Logarithmic ratio</a:t>
            </a:r>
            <a:r>
              <a:rPr lang="en-US" sz="2400" dirty="0"/>
              <a:t>: A decibel expresses the </a:t>
            </a:r>
            <a:r>
              <a:rPr lang="en-US" sz="2400" u="sng" dirty="0"/>
              <a:t>ratio</a:t>
            </a:r>
            <a:r>
              <a:rPr lang="en-US" sz="2400" dirty="0"/>
              <a:t> between two power levels as </a:t>
            </a:r>
            <a:r>
              <a:rPr lang="en-US" sz="2400" b="1" dirty="0">
                <a:solidFill>
                  <a:srgbClr val="00B050"/>
                </a:solidFill>
              </a:rPr>
              <a:t>10·log₁₀(P₂/P₁)</a:t>
            </a:r>
            <a:r>
              <a:rPr lang="en-US" sz="2400" dirty="0"/>
              <a:t>, compressing huge dynamic ranges into manageable numbers</a:t>
            </a:r>
          </a:p>
          <a:p>
            <a:r>
              <a:rPr lang="en-US" sz="2400" b="1" dirty="0"/>
              <a:t>Human perception</a:t>
            </a:r>
            <a:r>
              <a:rPr lang="en-US" sz="2400" dirty="0"/>
              <a:t>: Our ears perceive loudness </a:t>
            </a:r>
            <a:r>
              <a:rPr lang="en-US" sz="2400" i="1" dirty="0"/>
              <a:t>logarithmically</a:t>
            </a:r>
            <a:r>
              <a:rPr lang="en-US" sz="2400" dirty="0"/>
              <a:t> — a 10 dB increase sounds roughly twice as loud — making dB a natural fit for </a:t>
            </a:r>
            <a:r>
              <a:rPr lang="en-US" sz="2400" b="1" dirty="0">
                <a:solidFill>
                  <a:srgbClr val="7030A0"/>
                </a:solidFill>
              </a:rPr>
              <a:t>audio work</a:t>
            </a:r>
          </a:p>
          <a:p>
            <a:r>
              <a:rPr lang="en-US" sz="2400" b="1" dirty="0"/>
              <a:t>Reference standards</a:t>
            </a:r>
            <a:r>
              <a:rPr lang="en-US" sz="2400" dirty="0"/>
              <a:t>: </a:t>
            </a:r>
            <a:r>
              <a:rPr lang="en-US" sz="2400" i="1" dirty="0"/>
              <a:t>Absolute</a:t>
            </a:r>
            <a:r>
              <a:rPr lang="en-US" sz="2400" dirty="0"/>
              <a:t> measurements require a </a:t>
            </a:r>
            <a:r>
              <a:rPr lang="en-US" sz="2400" u="sng" dirty="0"/>
              <a:t>reference scale/unit</a:t>
            </a:r>
            <a:r>
              <a:rPr lang="en-US" sz="2400" dirty="0"/>
              <a:t>; common ones include </a:t>
            </a:r>
            <a:r>
              <a:rPr lang="en-US" sz="2400" b="1" dirty="0">
                <a:solidFill>
                  <a:srgbClr val="FF0000"/>
                </a:solidFill>
              </a:rPr>
              <a:t>dBm</a:t>
            </a:r>
            <a:r>
              <a:rPr lang="en-US" sz="2400" dirty="0"/>
              <a:t> (1 </a:t>
            </a:r>
            <a:r>
              <a:rPr lang="en-US" sz="2400" b="1" dirty="0"/>
              <a:t>mW</a:t>
            </a:r>
            <a:r>
              <a:rPr lang="en-US" sz="2400" dirty="0"/>
              <a:t>) and </a:t>
            </a:r>
            <a:r>
              <a:rPr lang="en-US" sz="2400" b="1" dirty="0" err="1">
                <a:solidFill>
                  <a:srgbClr val="FF0000"/>
                </a:solidFill>
              </a:rPr>
              <a:t>dBV</a:t>
            </a:r>
            <a:r>
              <a:rPr lang="en-US" sz="2400" dirty="0"/>
              <a:t> (1 </a:t>
            </a:r>
            <a:r>
              <a:rPr lang="en-US" sz="2400" b="1" dirty="0"/>
              <a:t>volt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3A56E-ECC2-1991-6CCB-803F23BC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D99E-02DB-03DC-0068-E5862079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70DD-E4F9-C1AC-DAC8-14E4073D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49BA-E1DC-8014-E6FB-37536826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3CC628-6032-5958-93EC-35F14662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0" y="1690689"/>
            <a:ext cx="8247619" cy="39428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8B8DC81-AE0F-44FF-FFDF-FFA186571D46}"/>
              </a:ext>
            </a:extLst>
          </p:cNvPr>
          <p:cNvGrpSpPr/>
          <p:nvPr/>
        </p:nvGrpSpPr>
        <p:grpSpPr>
          <a:xfrm>
            <a:off x="4990549" y="165576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DC16B0-FC63-B6DE-8D51-C06624137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7399C6-F325-A12F-7EB3-99F4E8CEB2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EB3102-8F46-8261-79D9-ECC03241BC13}"/>
              </a:ext>
            </a:extLst>
          </p:cNvPr>
          <p:cNvSpPr txBox="1"/>
          <p:nvPr/>
        </p:nvSpPr>
        <p:spPr>
          <a:xfrm>
            <a:off x="1795461" y="5749459"/>
            <a:ext cx="5553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It's named after Hendrik Wade </a:t>
            </a:r>
            <a:r>
              <a:rPr lang="en-US" b="1" dirty="0">
                <a:solidFill>
                  <a:srgbClr val="7030A0"/>
                </a:solidFill>
              </a:rPr>
              <a:t>Bode</a:t>
            </a:r>
            <a:r>
              <a:rPr lang="en-US" dirty="0">
                <a:solidFill>
                  <a:srgbClr val="7030A0"/>
                </a:solidFill>
              </a:rPr>
              <a:t> (1905–1982), an American engineer who worked at Bell Labs.</a:t>
            </a:r>
          </a:p>
        </p:txBody>
      </p:sp>
    </p:spTree>
    <p:extLst>
      <p:ext uri="{BB962C8B-B14F-4D97-AF65-F5344CB8AC3E}">
        <p14:creationId xmlns:p14="http://schemas.microsoft.com/office/powerpoint/2010/main" val="2110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92E6-F7CB-58CC-923E-ECEE4617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22B2-F948-FFE1-583E-3123C34A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07831-4CF0-4D2C-24C5-08E7878A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E5F02-FAFD-3314-C4F1-AB1401D2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6" y="1489006"/>
            <a:ext cx="7305149" cy="48673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76F86-2D75-7AEE-E582-F66BF7CEFEA5}"/>
              </a:ext>
            </a:extLst>
          </p:cNvPr>
          <p:cNvGrpSpPr/>
          <p:nvPr/>
        </p:nvGrpSpPr>
        <p:grpSpPr>
          <a:xfrm>
            <a:off x="6910093" y="2429195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468D72-A08A-70B0-4D23-C1AC860D4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DEE19-6816-E44C-4E7F-71DB1C62A0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6C731D-E348-D46F-1DC7-D8A6288D0988}"/>
              </a:ext>
            </a:extLst>
          </p:cNvPr>
          <p:cNvGrpSpPr/>
          <p:nvPr/>
        </p:nvGrpSpPr>
        <p:grpSpPr>
          <a:xfrm>
            <a:off x="7068945" y="3537033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5F39B-9FA8-0594-A204-6E00A408E96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4881E6-309F-0718-E4E9-0E745AE65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D4AFF4-1486-1E4C-10F0-138837627FBE}"/>
              </a:ext>
            </a:extLst>
          </p:cNvPr>
          <p:cNvGrpSpPr/>
          <p:nvPr/>
        </p:nvGrpSpPr>
        <p:grpSpPr>
          <a:xfrm>
            <a:off x="4768466" y="4817515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8CDE08-B61F-1F80-BCF0-9F4A45D0F2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935292-291C-0EBF-9FD3-051366E0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B35437-CEDA-1CAC-6529-DD70804AA8E8}"/>
              </a:ext>
            </a:extLst>
          </p:cNvPr>
          <p:cNvGrpSpPr/>
          <p:nvPr/>
        </p:nvGrpSpPr>
        <p:grpSpPr>
          <a:xfrm>
            <a:off x="3918235" y="5704502"/>
            <a:ext cx="1068643" cy="369332"/>
            <a:chOff x="3647644" y="5359159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C7CE4F-E26B-BA9B-0BC6-1A9DDE0C9FB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BBA80E-8F8E-155C-2D8B-8CAF47F86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7906DA-E6F1-07FB-BE0F-DC1F0D450114}"/>
              </a:ext>
            </a:extLst>
          </p:cNvPr>
          <p:cNvGrpSpPr/>
          <p:nvPr/>
        </p:nvGrpSpPr>
        <p:grpSpPr>
          <a:xfrm>
            <a:off x="4264822" y="1838771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6B3AFE-220D-9045-816A-3FA6D5EDE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38B17A-FBCE-D00D-75C0-C125F37467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794B-5E34-1FE0-301F-C715FA72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3F7C-7DA1-B4C3-08D9-6967CC5C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CEE4F-AB73-7617-4A6D-36275AFD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C157F2-86B6-E043-05DB-E7F95407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1" y="1813775"/>
            <a:ext cx="7742857" cy="425714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A030AFF-C0E7-EA56-B91C-CD2385BF788F}"/>
              </a:ext>
            </a:extLst>
          </p:cNvPr>
          <p:cNvGrpSpPr/>
          <p:nvPr/>
        </p:nvGrpSpPr>
        <p:grpSpPr>
          <a:xfrm>
            <a:off x="4239076" y="26615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814BA9-7021-9D3F-B13D-4CEBF58A9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3B3FE-E200-9560-F753-A8DB002FBE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A0C2D-BA04-D748-9C5E-B2C0E633E2C5}"/>
              </a:ext>
            </a:extLst>
          </p:cNvPr>
          <p:cNvGrpSpPr/>
          <p:nvPr/>
        </p:nvGrpSpPr>
        <p:grpSpPr>
          <a:xfrm>
            <a:off x="3364782" y="3566205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0F5437-54BF-1C34-695E-EB4C64794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C33A1E-07AF-657A-D562-EE059486B3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740937-0322-F944-A869-E7223957B5F8}"/>
              </a:ext>
            </a:extLst>
          </p:cNvPr>
          <p:cNvGrpSpPr/>
          <p:nvPr/>
        </p:nvGrpSpPr>
        <p:grpSpPr>
          <a:xfrm>
            <a:off x="6019750" y="402934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CA457-CDD5-6764-67F3-F72D2EDE85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4AB2488-BE2D-A34D-30DC-F8807931D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6A3DF61-012A-CCE4-8961-D8486069C9A0}"/>
              </a:ext>
            </a:extLst>
          </p:cNvPr>
          <p:cNvSpPr txBox="1"/>
          <p:nvPr/>
        </p:nvSpPr>
        <p:spPr>
          <a:xfrm>
            <a:off x="5315708" y="3444595"/>
            <a:ext cx="208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AD9833 doesn’t emit negative volts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B89FD-E316-AB3E-3CD4-06863F1D5BFF}"/>
              </a:ext>
            </a:extLst>
          </p:cNvPr>
          <p:cNvGrpSpPr/>
          <p:nvPr/>
        </p:nvGrpSpPr>
        <p:grpSpPr>
          <a:xfrm>
            <a:off x="2755182" y="5164524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03CC99-B646-29FA-032F-A104D427A4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F3A7B1B-09F1-8620-E21E-B58159CDAD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B6AAD9-42B8-2D71-1273-2D7FCD932191}"/>
              </a:ext>
            </a:extLst>
          </p:cNvPr>
          <p:cNvGrpSpPr/>
          <p:nvPr/>
        </p:nvGrpSpPr>
        <p:grpSpPr>
          <a:xfrm>
            <a:off x="3726499" y="561727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88A895-B975-E0C2-B172-A3BB5DEE56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A4B4B5-A088-A7FB-21E0-8CC8B077A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3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4E7C-E153-9C85-229D-73C47728D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DE6D-A308-483F-A4E1-7F504F89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77BF-98A3-285B-3CE5-073F4358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2DD2-CBCE-094D-3BA4-8E0E6905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6" y="1575399"/>
            <a:ext cx="7819048" cy="47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F5DCF4-CA2B-B5C2-EF12-49E9D230D0BA}"/>
              </a:ext>
            </a:extLst>
          </p:cNvPr>
          <p:cNvGrpSpPr/>
          <p:nvPr/>
        </p:nvGrpSpPr>
        <p:grpSpPr>
          <a:xfrm>
            <a:off x="3495368" y="182736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DCF05E6-D222-B19B-E948-5F2E9C303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5B5637-35E6-CAFF-CAE0-2085531FF3E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7A9A0-8A1B-100E-DD97-381B42538ACE}"/>
              </a:ext>
            </a:extLst>
          </p:cNvPr>
          <p:cNvGrpSpPr/>
          <p:nvPr/>
        </p:nvGrpSpPr>
        <p:grpSpPr>
          <a:xfrm>
            <a:off x="6172150" y="4131515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F38FC9-FD18-667A-B468-C292DDE42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ECA86E-E6A5-29C5-DCC3-66ADF274C5D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1C19E-5662-C788-5569-F39E688FB86D}"/>
              </a:ext>
            </a:extLst>
          </p:cNvPr>
          <p:cNvGrpSpPr/>
          <p:nvPr/>
        </p:nvGrpSpPr>
        <p:grpSpPr>
          <a:xfrm>
            <a:off x="4391478" y="481541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8A7EB9-CA9B-C06A-6FA0-158B499802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A595E49-64C8-3016-B186-F6CF6D03B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D395C3-707E-1AEF-67D0-235CB57A244B}"/>
              </a:ext>
            </a:extLst>
          </p:cNvPr>
          <p:cNvGrpSpPr/>
          <p:nvPr/>
        </p:nvGrpSpPr>
        <p:grpSpPr>
          <a:xfrm>
            <a:off x="5321919" y="5065851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C2B8E-D970-98C8-9447-B9FFD91642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B4F9737-A0C5-BCCA-E141-30F38BE60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7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3434-6861-0759-08C8-D061A385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EB7F5C-432A-BC63-0EBF-CDD3F7F0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8" y="1749905"/>
            <a:ext cx="7809524" cy="39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2796-6DFF-76B8-0BA1-F659CA44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4CB27-338C-BD80-BEC1-DD000DFC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7B45F5-EA65-D5B3-4C13-780CEFF28467}"/>
              </a:ext>
            </a:extLst>
          </p:cNvPr>
          <p:cNvGrpSpPr/>
          <p:nvPr/>
        </p:nvGrpSpPr>
        <p:grpSpPr>
          <a:xfrm>
            <a:off x="4538347" y="263632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708C22-3172-D613-2947-B5601C5B5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93F00-0CBA-EED7-B56C-7A0B3B15546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F7BB50-5BA7-8B79-60AA-FDAA4875C7F5}"/>
              </a:ext>
            </a:extLst>
          </p:cNvPr>
          <p:cNvGrpSpPr/>
          <p:nvPr/>
        </p:nvGrpSpPr>
        <p:grpSpPr>
          <a:xfrm>
            <a:off x="8361897" y="3136904"/>
            <a:ext cx="668256" cy="369332"/>
            <a:chOff x="4704120" y="2356972"/>
            <a:chExt cx="668256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30DB7B6-E6B9-D1D3-537D-CFC283262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2847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3C5896-1E96-70E5-6603-6B62FC421D71}"/>
                </a:ext>
              </a:extLst>
            </p:cNvPr>
            <p:cNvSpPr txBox="1"/>
            <p:nvPr/>
          </p:nvSpPr>
          <p:spPr>
            <a:xfrm>
              <a:off x="4988918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D335-5763-3AC7-BF7D-F16096C64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467AB-B6F3-E725-DCDA-B642C6C3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05" y="1547465"/>
            <a:ext cx="7234990" cy="4808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A048C-CF21-2BB0-4B6A-7F1B3291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A65F-E89C-918E-5D86-CAC4272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CC783-2697-9FB9-B6AC-06A6867403A4}"/>
              </a:ext>
            </a:extLst>
          </p:cNvPr>
          <p:cNvSpPr/>
          <p:nvPr/>
        </p:nvSpPr>
        <p:spPr>
          <a:xfrm>
            <a:off x="4315326" y="3216442"/>
            <a:ext cx="938463" cy="376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C15A7-230B-AFDF-1549-13E98692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AAE800-1837-FC85-C499-D5F11844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85" y="1458404"/>
            <a:ext cx="5321421" cy="5130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E9321-D1E1-E701-E312-477394D8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106BC-067F-BCCC-AB14-E78AE11F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A3AA1B-CD89-0E39-C087-0057B721377D}"/>
              </a:ext>
            </a:extLst>
          </p:cNvPr>
          <p:cNvGrpSpPr/>
          <p:nvPr/>
        </p:nvGrpSpPr>
        <p:grpSpPr>
          <a:xfrm>
            <a:off x="5381318" y="1722773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DB5F0C-4749-DAF6-CE26-C92BC48DA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B99568-8B05-1ACC-4860-3EC2EB2F818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4BCF88-AF33-F8FC-92F0-04904302031B}"/>
              </a:ext>
            </a:extLst>
          </p:cNvPr>
          <p:cNvSpPr txBox="1"/>
          <p:nvPr/>
        </p:nvSpPr>
        <p:spPr>
          <a:xfrm>
            <a:off x="128336" y="1921910"/>
            <a:ext cx="16573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no current thru cap so V_cap follows</a:t>
            </a:r>
            <a:r>
              <a:rPr lang="en-US" sz="1400" b="1" dirty="0"/>
              <a:t> </a:t>
            </a:r>
            <a:r>
              <a:rPr lang="en-US" sz="1400" dirty="0"/>
              <a:t>V_in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250FA-17C2-34D9-EF6E-F66D418A5CB7}"/>
              </a:ext>
            </a:extLst>
          </p:cNvPr>
          <p:cNvSpPr txBox="1"/>
          <p:nvPr/>
        </p:nvSpPr>
        <p:spPr>
          <a:xfrm>
            <a:off x="7358313" y="1921910"/>
            <a:ext cx="16573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little current thru cap, so low voltage across 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318E44-385B-FA86-6435-038980455CC7}"/>
              </a:ext>
            </a:extLst>
          </p:cNvPr>
          <p:cNvSpPr txBox="1"/>
          <p:nvPr/>
        </p:nvSpPr>
        <p:spPr>
          <a:xfrm>
            <a:off x="128336" y="3706754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more current thru cap so voltage after cap is lower than V_in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77218-5488-5331-971A-CF55A36DE6EB}"/>
              </a:ext>
            </a:extLst>
          </p:cNvPr>
          <p:cNvSpPr txBox="1"/>
          <p:nvPr/>
        </p:nvSpPr>
        <p:spPr>
          <a:xfrm>
            <a:off x="7358313" y="3706754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cap is starting to pass current, so V_R starts to rise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F328D5-7290-F8EB-8FE1-07171F273EFE}"/>
              </a:ext>
            </a:extLst>
          </p:cNvPr>
          <p:cNvSpPr txBox="1"/>
          <p:nvPr/>
        </p:nvSpPr>
        <p:spPr>
          <a:xfrm>
            <a:off x="128336" y="5242947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Cap now full shunts AC to GND, so V_cap is just the </a:t>
            </a:r>
            <a:r>
              <a:rPr lang="en-US" sz="1400" b="1" dirty="0"/>
              <a:t>DC of </a:t>
            </a:r>
            <a:r>
              <a:rPr lang="en-US" sz="1400" b="1" dirty="0" err="1"/>
              <a:t>V_ins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421B-2957-36ED-217E-59782C069515}"/>
              </a:ext>
            </a:extLst>
          </p:cNvPr>
          <p:cNvSpPr txBox="1"/>
          <p:nvPr/>
        </p:nvSpPr>
        <p:spPr>
          <a:xfrm>
            <a:off x="7358313" y="5242947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All of V_in makes it to the R, but the cap only passes the </a:t>
            </a:r>
            <a:r>
              <a:rPr lang="en-US" sz="1400" b="1" dirty="0"/>
              <a:t>AC of Vs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CF9CB-2DB9-B1BB-7B87-E721D639ADCD}"/>
              </a:ext>
            </a:extLst>
          </p:cNvPr>
          <p:cNvGrpSpPr/>
          <p:nvPr/>
        </p:nvGrpSpPr>
        <p:grpSpPr>
          <a:xfrm>
            <a:off x="5189589" y="326079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B386D9-BE34-7B44-1B02-34F2ADE2E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7366E0-4EC0-27D1-2998-B1D9DF1635E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6A5F0D-6220-503C-052B-45A222640632}"/>
              </a:ext>
            </a:extLst>
          </p:cNvPr>
          <p:cNvGrpSpPr/>
          <p:nvPr/>
        </p:nvGrpSpPr>
        <p:grpSpPr>
          <a:xfrm>
            <a:off x="5348441" y="4782771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0B8659-395C-26C9-D412-9ED4919F109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07273C-BE37-BB02-69CF-A99040583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D62C92-6E13-93AE-C788-D304CD9D0274}"/>
              </a:ext>
            </a:extLst>
          </p:cNvPr>
          <p:cNvSpPr txBox="1"/>
          <p:nvPr/>
        </p:nvSpPr>
        <p:spPr>
          <a:xfrm>
            <a:off x="475748" y="1577559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Low Freq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7DB9-A4D8-57B9-93DD-E06BB84AA531}"/>
              </a:ext>
            </a:extLst>
          </p:cNvPr>
          <p:cNvSpPr txBox="1"/>
          <p:nvPr/>
        </p:nvSpPr>
        <p:spPr>
          <a:xfrm>
            <a:off x="7705725" y="1577559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Low Freq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46EAD-1679-4815-82D2-03F5FA15020D}"/>
              </a:ext>
            </a:extLst>
          </p:cNvPr>
          <p:cNvSpPr txBox="1"/>
          <p:nvPr/>
        </p:nvSpPr>
        <p:spPr>
          <a:xfrm>
            <a:off x="475748" y="3357991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Mid Freq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5A5EA-570E-7460-1183-2366F3914363}"/>
              </a:ext>
            </a:extLst>
          </p:cNvPr>
          <p:cNvSpPr txBox="1"/>
          <p:nvPr/>
        </p:nvSpPr>
        <p:spPr>
          <a:xfrm>
            <a:off x="7705725" y="3357991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Mid Freq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47DB9-518B-E14E-12C5-1B87D07CB186}"/>
              </a:ext>
            </a:extLst>
          </p:cNvPr>
          <p:cNvSpPr txBox="1"/>
          <p:nvPr/>
        </p:nvSpPr>
        <p:spPr>
          <a:xfrm>
            <a:off x="443664" y="4905516"/>
            <a:ext cx="1026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High Freq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E652B-3C16-80EF-0CB7-682E1EB4A1BE}"/>
              </a:ext>
            </a:extLst>
          </p:cNvPr>
          <p:cNvSpPr txBox="1"/>
          <p:nvPr/>
        </p:nvSpPr>
        <p:spPr>
          <a:xfrm>
            <a:off x="7673641" y="4905516"/>
            <a:ext cx="1026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High Freq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57E982-3B38-13FF-DCAD-F8C562AA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77" y="251542"/>
            <a:ext cx="2153444" cy="1094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35DA6-A371-4BC0-51EC-D65E2700C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86" y="243521"/>
            <a:ext cx="2237775" cy="111083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A8F00C-5DC7-9C82-9C5B-335753A9EE41}"/>
              </a:ext>
            </a:extLst>
          </p:cNvPr>
          <p:cNvCxnSpPr>
            <a:cxnSpLocks/>
          </p:cNvCxnSpPr>
          <p:nvPr/>
        </p:nvCxnSpPr>
        <p:spPr>
          <a:xfrm flipH="1">
            <a:off x="2486526" y="5823284"/>
            <a:ext cx="4940969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EE06E0-3CDC-B380-818C-BDA0EC913542}"/>
              </a:ext>
            </a:extLst>
          </p:cNvPr>
          <p:cNvCxnSpPr/>
          <p:nvPr/>
        </p:nvCxnSpPr>
        <p:spPr>
          <a:xfrm flipV="1">
            <a:off x="1684421" y="5494421"/>
            <a:ext cx="802105" cy="473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6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38241-AB25-4701-0516-B6499C864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28A0-58DF-DB6E-BD15-2BF08398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Combining a Low Pass and High Pass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D8C1-FD8C-D787-570B-BDBAC793A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Combining</a:t>
            </a:r>
            <a:r>
              <a:rPr lang="en-US" sz="2400" dirty="0"/>
              <a:t> a low-pass and high-pass filter allows you to </a:t>
            </a:r>
            <a:r>
              <a:rPr lang="en-US" sz="2400" i="1" dirty="0"/>
              <a:t>isolate</a:t>
            </a:r>
            <a:r>
              <a:rPr lang="en-US" sz="2400" dirty="0"/>
              <a:t> a specific range of frequencies, passing only those between the two cutoff points while attenuating everything above and below in frequency</a:t>
            </a:r>
          </a:p>
          <a:p>
            <a:r>
              <a:rPr lang="en-US" sz="2400" dirty="0"/>
              <a:t>By arranging the </a:t>
            </a:r>
            <a:r>
              <a:rPr lang="en-US" sz="2400" b="1" dirty="0">
                <a:solidFill>
                  <a:srgbClr val="00B050"/>
                </a:solidFill>
              </a:rPr>
              <a:t>filters in parallel </a:t>
            </a:r>
            <a:r>
              <a:rPr lang="en-US" sz="2400" dirty="0"/>
              <a:t>rather than series, signals can pass around a specific frequency range: the low-pass handles frequencies below the notch while the high-pass handles frequencies above, creating a </a:t>
            </a:r>
            <a:r>
              <a:rPr lang="en-US" sz="2400" b="1" dirty="0">
                <a:solidFill>
                  <a:srgbClr val="FF0000"/>
                </a:solidFill>
              </a:rPr>
              <a:t>rejection band </a:t>
            </a:r>
            <a:r>
              <a:rPr lang="en-US" sz="2400" dirty="0"/>
              <a:t>in the middle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Twin-T notch filter </a:t>
            </a:r>
            <a:r>
              <a:rPr lang="en-US" sz="2400" dirty="0"/>
              <a:t>was developed by </a:t>
            </a:r>
            <a:r>
              <a:rPr lang="en-US" sz="2400" b="1" dirty="0"/>
              <a:t>Herbert E. Kallmann</a:t>
            </a:r>
            <a:r>
              <a:rPr lang="en-US" sz="2400" dirty="0"/>
              <a:t> in </a:t>
            </a:r>
            <a:r>
              <a:rPr lang="en-US" sz="2400" b="1" dirty="0"/>
              <a:t>1940</a:t>
            </a:r>
            <a:r>
              <a:rPr lang="en-US" sz="2400" dirty="0"/>
              <a:t> while working on television circuits; it could achieve a sharp notch using only passive components without inductors, which were bulky and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6B4F-ABCA-F01B-F271-4E8670DE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FD8F3-2AA5-7D21-04E3-05A02DA6C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5A17F6A-83D7-D576-9C63-6DC6C560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1" y="1495994"/>
            <a:ext cx="6305923" cy="46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2ABD5-E372-2C27-1B7C-A25D1AA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Twin-T Notch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6D35D-4F52-2FD2-11FC-773515E0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/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27" r="-678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/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8547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/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blipFill>
                <a:blip r:embed="rId6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/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blipFill>
                <a:blip r:embed="rId7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044C63D-0CD3-CEE6-E1C5-B10057C58904}"/>
              </a:ext>
            </a:extLst>
          </p:cNvPr>
          <p:cNvSpPr/>
          <p:nvPr/>
        </p:nvSpPr>
        <p:spPr>
          <a:xfrm>
            <a:off x="4692316" y="2638926"/>
            <a:ext cx="661966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AA7E65-58B8-3594-AA21-1C2AC1D2BBAC}"/>
              </a:ext>
            </a:extLst>
          </p:cNvPr>
          <p:cNvSpPr/>
          <p:nvPr/>
        </p:nvSpPr>
        <p:spPr>
          <a:xfrm>
            <a:off x="4530452" y="5171399"/>
            <a:ext cx="603022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3F803-2CC9-B10B-9ABB-118D2317F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747" y="789166"/>
            <a:ext cx="2009524" cy="1133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58AB1-4673-A355-CFED-30C3B3ECF86D}"/>
              </a:ext>
            </a:extLst>
          </p:cNvPr>
          <p:cNvSpPr txBox="1"/>
          <p:nvPr/>
        </p:nvSpPr>
        <p:spPr>
          <a:xfrm>
            <a:off x="376989" y="2028185"/>
            <a:ext cx="18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Low Pass </a:t>
            </a:r>
            <a:r>
              <a:rPr lang="en-US" dirty="0">
                <a:solidFill>
                  <a:srgbClr val="7030A0"/>
                </a:solidFill>
              </a:rPr>
              <a:t>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EB6F5-B1AA-5C44-F78E-E8C9DFEC5D70}"/>
              </a:ext>
            </a:extLst>
          </p:cNvPr>
          <p:cNvSpPr txBox="1"/>
          <p:nvPr/>
        </p:nvSpPr>
        <p:spPr>
          <a:xfrm>
            <a:off x="455070" y="4369037"/>
            <a:ext cx="18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High Pass </a:t>
            </a:r>
            <a:r>
              <a:rPr lang="en-US" dirty="0">
                <a:solidFill>
                  <a:srgbClr val="7030A0"/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82831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5" grpId="0"/>
      <p:bldP spid="6" grpId="0" animBg="1"/>
      <p:bldP spid="7" grpId="0" animBg="1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134E-F69C-9BF8-636C-0E57893F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8786E-21D1-4BB6-EADF-5C12125A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572000" y="1690689"/>
            <a:ext cx="40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E00F4-2185-3B32-5269-850E7A88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Resistors and Capacitors in </a:t>
            </a:r>
            <a:r>
              <a:rPr lang="en-US" sz="3200" b="1" dirty="0">
                <a:latin typeface="+mn-lt"/>
              </a:rPr>
              <a:t>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9FD62-3754-4052-E181-C5AD4B12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4710-9CB5-C67A-F999-167EB09BB193}"/>
                  </a:ext>
                </a:extLst>
              </p:cNvPr>
              <p:cNvSpPr txBox="1"/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4710-9CB5-C67A-F999-167EB09BB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blipFill>
                <a:blip r:embed="rId3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24A525-AB5C-4210-936E-329EAC53E599}"/>
                  </a:ext>
                </a:extLst>
              </p:cNvPr>
              <p:cNvSpPr txBox="1"/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24A525-AB5C-4210-936E-329EAC53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blipFill>
                <a:blip r:embed="rId4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4F132-9137-F8DC-F86A-BB5A5324825F}"/>
                  </a:ext>
                </a:extLst>
              </p:cNvPr>
              <p:cNvSpPr txBox="1"/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4F132-9137-F8DC-F86A-BB5A53248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CCAD388-3186-42C7-E2C2-C3AA39AD4D5B}"/>
              </a:ext>
            </a:extLst>
          </p:cNvPr>
          <p:cNvSpPr txBox="1"/>
          <p:nvPr/>
        </p:nvSpPr>
        <p:spPr>
          <a:xfrm>
            <a:off x="3243072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 / 2</a:t>
            </a:r>
          </a:p>
        </p:txBody>
      </p:sp>
    </p:spTree>
    <p:extLst>
      <p:ext uri="{BB962C8B-B14F-4D97-AF65-F5344CB8AC3E}">
        <p14:creationId xmlns:p14="http://schemas.microsoft.com/office/powerpoint/2010/main" val="349643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8275-E01D-1874-FC13-6A09BA9A7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84DC-C54A-E76B-6FB7-2A630369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3BDF-61B9-ACE1-D367-AFBA31AC3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Additive convenience</a:t>
            </a:r>
            <a:r>
              <a:rPr lang="en-US" sz="2400" dirty="0"/>
              <a:t>: Because logs turn multiplication into addition, cascaded gains and losses simply </a:t>
            </a:r>
            <a:r>
              <a:rPr lang="en-US" sz="2400" u="sng" dirty="0"/>
              <a:t>add</a:t>
            </a:r>
            <a:r>
              <a:rPr lang="en-US" sz="2400" dirty="0"/>
              <a:t>: a 20 dB amp feeding a 6 dB cable loss yields +14 dB overall</a:t>
            </a:r>
          </a:p>
          <a:p>
            <a:r>
              <a:rPr lang="en-US" sz="2400" b="1" dirty="0"/>
              <a:t>Universal adoption</a:t>
            </a:r>
            <a:r>
              <a:rPr lang="en-US" sz="2400" dirty="0"/>
              <a:t>: Decibels appear across electronics, acoustics, RF engineering, and signal processing wherever signals span many orders of magnitude</a:t>
            </a:r>
          </a:p>
          <a:p>
            <a:r>
              <a:rPr lang="en-US" sz="2400" dirty="0"/>
              <a:t>Some examples:</a:t>
            </a:r>
          </a:p>
          <a:p>
            <a:pPr lvl="1"/>
            <a:r>
              <a:rPr lang="en-US" sz="2000" dirty="0"/>
              <a:t>An amplifier with 1 W input and 100 W output: 10·log₁₀(100/1) = </a:t>
            </a:r>
            <a:r>
              <a:rPr lang="en-US" sz="2000" b="1" dirty="0">
                <a:solidFill>
                  <a:srgbClr val="00B050"/>
                </a:solidFill>
              </a:rPr>
              <a:t>+20 dB gain</a:t>
            </a:r>
          </a:p>
          <a:p>
            <a:pPr lvl="1"/>
            <a:r>
              <a:rPr lang="en-US" sz="2000" dirty="0"/>
              <a:t>A cable losing half the signal power: </a:t>
            </a:r>
            <a:r>
              <a:rPr lang="en-US" sz="2000" b="1" dirty="0">
                <a:solidFill>
                  <a:srgbClr val="FF0000"/>
                </a:solidFill>
              </a:rPr>
              <a:t>−3 dB</a:t>
            </a:r>
          </a:p>
          <a:p>
            <a:pPr lvl="1"/>
            <a:r>
              <a:rPr lang="en-US" sz="2000" dirty="0"/>
              <a:t>Feeding 50 mW into a system referenced to 1 mW: 10·log₁₀(50/1) ≈ </a:t>
            </a:r>
            <a:r>
              <a:rPr lang="en-US" sz="2000" b="1" dirty="0">
                <a:solidFill>
                  <a:srgbClr val="00B050"/>
                </a:solidFill>
              </a:rPr>
              <a:t>+17 dBm</a:t>
            </a:r>
          </a:p>
          <a:p>
            <a:pPr lvl="1"/>
            <a:r>
              <a:rPr lang="en-US" sz="2000" dirty="0"/>
              <a:t>A voltage divider cutting voltage to 1/10: 20·log₁₀(0.1) = </a:t>
            </a:r>
            <a:r>
              <a:rPr lang="en-US" sz="2000" b="1" dirty="0">
                <a:solidFill>
                  <a:srgbClr val="FF0000"/>
                </a:solidFill>
              </a:rPr>
              <a:t>−20 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0844-F59B-3419-EEDD-EA57AF4C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0826-45B8-B23E-1B74-EAA02C2E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3FA5B-34EE-D19B-49B9-3CF95091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0" y="1690689"/>
            <a:ext cx="80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C0AE3-C5D6-EC51-D126-593DD344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Resistors and Capacitors in </a:t>
            </a:r>
            <a:r>
              <a:rPr lang="en-US" sz="3200" b="1" dirty="0">
                <a:latin typeface="+mn-lt"/>
              </a:rPr>
              <a:t>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EB6-F35F-BABA-E0A6-454717D8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/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/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blipFill>
                <a:blip r:embed="rId4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/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blipFill>
                <a:blip r:embed="rId5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/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/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blipFill>
                <a:blip r:embed="rId7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/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blipFill>
                <a:blip r:embed="rId8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EB94EE8-31E9-0D69-BC1E-B774AD744DE5}"/>
              </a:ext>
            </a:extLst>
          </p:cNvPr>
          <p:cNvSpPr txBox="1"/>
          <p:nvPr/>
        </p:nvSpPr>
        <p:spPr>
          <a:xfrm>
            <a:off x="3243072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 /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ECCF5-CC49-2A41-4BA9-1C778ECAA751}"/>
              </a:ext>
            </a:extLst>
          </p:cNvPr>
          <p:cNvSpPr txBox="1"/>
          <p:nvPr/>
        </p:nvSpPr>
        <p:spPr>
          <a:xfrm>
            <a:off x="7416419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349752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1" grpId="0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081A-CEA1-014B-350B-D228F4EB4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14C627-8145-0292-1B4E-0E1165415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1" y="1495994"/>
            <a:ext cx="6305923" cy="46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46606-373A-7DC9-6BDB-58FEA89C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Twin-T Notch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EDD97-7283-97DC-9A26-033F36E3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F1D3DC-5713-08EA-B296-0D2CB01358B4}"/>
                  </a:ext>
                </a:extLst>
              </p:cNvPr>
              <p:cNvSpPr txBox="1"/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27" r="-678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C489CB-9109-4567-A09D-8D994278AA0A}"/>
                  </a:ext>
                </a:extLst>
              </p:cNvPr>
              <p:cNvSpPr txBox="1"/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8547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4CFD6E-F6F3-67F2-F635-3773E456F86E}"/>
                  </a:ext>
                </a:extLst>
              </p:cNvPr>
              <p:cNvSpPr txBox="1"/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blipFill>
                <a:blip r:embed="rId6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2F7638-4496-737B-4219-2139009A49B6}"/>
                  </a:ext>
                </a:extLst>
              </p:cNvPr>
              <p:cNvSpPr txBox="1"/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blipFill>
                <a:blip r:embed="rId7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B0BA7DA-B1B1-7A24-7515-979649199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6178" y="3992916"/>
            <a:ext cx="2003990" cy="22475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DB7A-E79E-E136-E638-7999FC438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747" y="789166"/>
            <a:ext cx="2009524" cy="1133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662B8C-C388-EA46-2C74-57011A1AC549}"/>
              </a:ext>
            </a:extLst>
          </p:cNvPr>
          <p:cNvSpPr/>
          <p:nvPr/>
        </p:nvSpPr>
        <p:spPr>
          <a:xfrm>
            <a:off x="7216112" y="5901757"/>
            <a:ext cx="901193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87205-FC4F-7E76-BFDF-324AFBFC122F}"/>
                  </a:ext>
                </a:extLst>
              </p:cNvPr>
              <p:cNvSpPr txBox="1"/>
              <p:nvPr/>
            </p:nvSpPr>
            <p:spPr>
              <a:xfrm>
                <a:off x="5370324" y="2710062"/>
                <a:ext cx="7137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87205-FC4F-7E76-BFDF-324AFBFC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2710062"/>
                <a:ext cx="713721" cy="307777"/>
              </a:xfrm>
              <a:prstGeom prst="rect">
                <a:avLst/>
              </a:prstGeom>
              <a:blipFill>
                <a:blip r:embed="rId10"/>
                <a:stretch>
                  <a:fillRect l="-8547" r="-683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26107-6695-5A3D-AD35-B40C33AB3597}"/>
                  </a:ext>
                </a:extLst>
              </p:cNvPr>
              <p:cNvSpPr txBox="1"/>
              <p:nvPr/>
            </p:nvSpPr>
            <p:spPr>
              <a:xfrm>
                <a:off x="4817365" y="5593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26107-6695-5A3D-AD35-B40C33AB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365" y="5593980"/>
                <a:ext cx="714939" cy="307777"/>
              </a:xfrm>
              <a:prstGeom prst="rect">
                <a:avLst/>
              </a:prstGeom>
              <a:blipFill>
                <a:blip r:embed="rId11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24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B5FE-5F68-268B-DB79-016BA820A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FC7EEB-AC6A-8363-7B08-AFF8226B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67" y="1769789"/>
            <a:ext cx="7318666" cy="28663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F335CB-CEA9-B005-F9A7-EFE9E251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C972-45D6-4B68-993A-0598A249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2AAC10-67F6-6EC1-0842-DBFFC6874FA4}"/>
              </a:ext>
            </a:extLst>
          </p:cNvPr>
          <p:cNvSpPr/>
          <p:nvPr/>
        </p:nvSpPr>
        <p:spPr>
          <a:xfrm>
            <a:off x="7467600" y="2189747"/>
            <a:ext cx="689812" cy="244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5DEFA-9BD3-534B-366F-4F3F56F6382F}"/>
              </a:ext>
            </a:extLst>
          </p:cNvPr>
          <p:cNvSpPr txBox="1"/>
          <p:nvPr/>
        </p:nvSpPr>
        <p:spPr>
          <a:xfrm>
            <a:off x="1929063" y="5056126"/>
            <a:ext cx="5285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As the harmonic number increases, each odd harmonic’s amplitude drops in proportion to 1/𝑛 (3rd: 0.333, 5th: 0.200, …).”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3EF9DB-23D3-D65F-A6B6-1CCEF881770E}"/>
              </a:ext>
            </a:extLst>
          </p:cNvPr>
          <p:cNvSpPr/>
          <p:nvPr/>
        </p:nvSpPr>
        <p:spPr>
          <a:xfrm>
            <a:off x="4227094" y="2189747"/>
            <a:ext cx="689812" cy="244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CCB5-358C-E927-5F53-0D94AFD95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84ED-F008-CB4E-46CA-AB974CCF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05</a:t>
            </a:r>
            <a:r>
              <a:rPr lang="en-US" sz="3200" dirty="0">
                <a:latin typeface="+mn-lt"/>
              </a:rPr>
              <a:t> Twin-T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F019F-EF86-F71A-686A-2BABD486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B6D75-2C4B-C8B4-EB76-49DF96C2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282" y="1559605"/>
            <a:ext cx="3099436" cy="479674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606B13-EDC1-9F63-790A-92CD9E6F518C}"/>
              </a:ext>
            </a:extLst>
          </p:cNvPr>
          <p:cNvGrpSpPr/>
          <p:nvPr/>
        </p:nvGrpSpPr>
        <p:grpSpPr>
          <a:xfrm>
            <a:off x="5670884" y="3957978"/>
            <a:ext cx="2117559" cy="646331"/>
            <a:chOff x="5670884" y="3957978"/>
            <a:chExt cx="2117559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C3D4C-7C13-53F9-6F2D-6EE09E3E6AB4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Capacitors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2C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9729BD-EB92-0D0D-9AAF-64A36645969E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5670884" y="4267200"/>
              <a:ext cx="68279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DC44F-7E09-A8C5-BF90-1DB3AA530A18}"/>
              </a:ext>
            </a:extLst>
          </p:cNvPr>
          <p:cNvGrpSpPr/>
          <p:nvPr/>
        </p:nvGrpSpPr>
        <p:grpSpPr>
          <a:xfrm>
            <a:off x="5173579" y="4975229"/>
            <a:ext cx="2614864" cy="646331"/>
            <a:chOff x="5173579" y="3957978"/>
            <a:chExt cx="2614864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440E60-D3EC-4905-8037-6169855D18E7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Resistors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R/2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F1863B8-D03D-BDB7-EA8D-38045BFD0A64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173579" y="4281144"/>
              <a:ext cx="118009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B497F3-6C2A-9203-DD66-3FE97614E8D0}"/>
              </a:ext>
            </a:extLst>
          </p:cNvPr>
          <p:cNvGrpSpPr/>
          <p:nvPr/>
        </p:nvGrpSpPr>
        <p:grpSpPr>
          <a:xfrm>
            <a:off x="4828674" y="3311647"/>
            <a:ext cx="2959769" cy="646331"/>
            <a:chOff x="4828674" y="3957978"/>
            <a:chExt cx="2959769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FD550E-2978-9499-3095-636F82DC9F92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Op Amp (3.2x Gain)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FF0353C-ADCE-896E-88EA-CE9C8204AAD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4828674" y="4281144"/>
              <a:ext cx="1525003" cy="2817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425650-68A8-F34E-4322-AE59A177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9" y="3826765"/>
            <a:ext cx="2718094" cy="20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986A-DC6B-F6F6-928E-5D4724776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4C4F-AE6A-75B8-8603-AF18E204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Notching Out the Fundamental Freq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8ACC-0897-4E2D-BFC0-DCA1F669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Considering the </a:t>
            </a:r>
            <a:r>
              <a:rPr lang="en-US" sz="2400" i="1" dirty="0"/>
              <a:t>tolerances</a:t>
            </a:r>
            <a:r>
              <a:rPr lang="en-US" sz="2400" dirty="0"/>
              <a:t> of our capacitors and resistors, our </a:t>
            </a:r>
            <a:r>
              <a:rPr lang="en-US" sz="2400" b="1" dirty="0">
                <a:solidFill>
                  <a:srgbClr val="0070C0"/>
                </a:solidFill>
              </a:rPr>
              <a:t>Twin-T filter </a:t>
            </a:r>
            <a:r>
              <a:rPr lang="en-US" sz="2400" dirty="0"/>
              <a:t>notches out frequencies somewhere between </a:t>
            </a:r>
            <a:r>
              <a:rPr lang="en-US" sz="2400" b="1" dirty="0"/>
              <a:t>651 – 811 Hz</a:t>
            </a:r>
          </a:p>
          <a:p>
            <a:r>
              <a:rPr lang="en-US" sz="2400" dirty="0"/>
              <a:t>Because of </a:t>
            </a:r>
            <a:r>
              <a:rPr lang="en-US" sz="2400" b="1" dirty="0">
                <a:solidFill>
                  <a:srgbClr val="7030A0"/>
                </a:solidFill>
              </a:rPr>
              <a:t>phase cancellation</a:t>
            </a:r>
            <a:r>
              <a:rPr lang="en-US" sz="2400" dirty="0"/>
              <a:t>, a Twin-T notch filter can attenuate an input signal at the center frequency by </a:t>
            </a:r>
            <a:r>
              <a:rPr lang="en-US" sz="2400" b="1" dirty="0">
                <a:solidFill>
                  <a:srgbClr val="FF0000"/>
                </a:solidFill>
              </a:rPr>
              <a:t>-35 dB</a:t>
            </a:r>
            <a:endParaRPr lang="en-US" sz="2400" dirty="0"/>
          </a:p>
          <a:p>
            <a:r>
              <a:rPr lang="en-US" sz="2400" dirty="0"/>
              <a:t>Therefore, if we generate a </a:t>
            </a:r>
            <a:r>
              <a:rPr lang="en-US" sz="2400" b="1" dirty="0">
                <a:solidFill>
                  <a:srgbClr val="00B050"/>
                </a:solidFill>
              </a:rPr>
              <a:t>pure sine wave </a:t>
            </a:r>
            <a:r>
              <a:rPr lang="en-US" sz="2400" dirty="0"/>
              <a:t>at </a:t>
            </a:r>
            <a:r>
              <a:rPr lang="en-US" sz="2400" b="1" dirty="0"/>
              <a:t>723</a:t>
            </a:r>
            <a:r>
              <a:rPr lang="en-US" sz="2400" dirty="0"/>
              <a:t> Hz, we </a:t>
            </a:r>
            <a:r>
              <a:rPr lang="en-US" sz="2400" b="1" dirty="0">
                <a:solidFill>
                  <a:srgbClr val="FF0000"/>
                </a:solidFill>
              </a:rPr>
              <a:t>should not </a:t>
            </a:r>
            <a:r>
              <a:rPr lang="en-US" sz="2400" dirty="0"/>
              <a:t>hear it pass through the Twin-T filter</a:t>
            </a:r>
          </a:p>
          <a:p>
            <a:r>
              <a:rPr lang="en-US" sz="2400" dirty="0"/>
              <a:t>But the </a:t>
            </a:r>
            <a:r>
              <a:rPr lang="en-US" sz="2400" b="1" dirty="0"/>
              <a:t>higher-order </a:t>
            </a:r>
            <a:r>
              <a:rPr lang="en-US" sz="2400" b="1" u="sng" dirty="0"/>
              <a:t>odd</a:t>
            </a:r>
            <a:r>
              <a:rPr lang="en-US" sz="2400" b="1" dirty="0"/>
              <a:t> harmonics</a:t>
            </a:r>
            <a:r>
              <a:rPr lang="en-US" sz="2400" dirty="0"/>
              <a:t> of a square wave </a:t>
            </a:r>
            <a:r>
              <a:rPr lang="en-US" sz="2400" b="1" dirty="0">
                <a:solidFill>
                  <a:srgbClr val="00B050"/>
                </a:solidFill>
              </a:rPr>
              <a:t>should</a:t>
            </a:r>
            <a:r>
              <a:rPr lang="en-US" sz="2400" dirty="0"/>
              <a:t> pass through the filter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Op Amp </a:t>
            </a:r>
            <a:r>
              <a:rPr lang="en-US" sz="2400" dirty="0"/>
              <a:t>is there to amplify those higher harmonics of the square wave fundamental frequency, because their amplitudes fall off very quickly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408C-3527-BFEF-01D7-7ABFCB23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42DB-919A-4ED1-4519-ACE4E292D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2B3EB-E348-C780-8E02-B7674482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61029-5215-63FD-8E00-8F2EE9B4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1BD29-DDC4-14A6-C850-3697C9E5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949" y="2251853"/>
            <a:ext cx="2742857" cy="30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95B1A-EA41-3DCA-3058-652A777F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29" t="41848" r="23467" b="13099"/>
          <a:stretch>
            <a:fillRect/>
          </a:stretch>
        </p:blipFill>
        <p:spPr>
          <a:xfrm>
            <a:off x="541506" y="3928857"/>
            <a:ext cx="2526632" cy="1116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70FD7A-C668-2796-82E4-DB887193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956"/>
          <a:stretch>
            <a:fillRect/>
          </a:stretch>
        </p:blipFill>
        <p:spPr>
          <a:xfrm>
            <a:off x="3422449" y="522811"/>
            <a:ext cx="2299102" cy="1007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6FE824-613E-6D51-B251-1AD60F7C0DB6}"/>
              </a:ext>
            </a:extLst>
          </p:cNvPr>
          <p:cNvSpPr/>
          <p:nvPr/>
        </p:nvSpPr>
        <p:spPr>
          <a:xfrm>
            <a:off x="1556257" y="4227095"/>
            <a:ext cx="1315280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4E247-82D1-7D51-208B-8FFCC1187727}"/>
              </a:ext>
            </a:extLst>
          </p:cNvPr>
          <p:cNvCxnSpPr>
            <a:cxnSpLocks/>
          </p:cNvCxnSpPr>
          <p:nvPr/>
        </p:nvCxnSpPr>
        <p:spPr>
          <a:xfrm flipH="1" flipV="1">
            <a:off x="1892968" y="4515853"/>
            <a:ext cx="1529481" cy="12593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4831347-F836-6C79-DCC7-7D52E91E4C5B}"/>
              </a:ext>
            </a:extLst>
          </p:cNvPr>
          <p:cNvSpPr/>
          <p:nvPr/>
        </p:nvSpPr>
        <p:spPr>
          <a:xfrm>
            <a:off x="4414292" y="970547"/>
            <a:ext cx="1048045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3309BE-F28F-A97D-68EB-CC20F3908505}"/>
              </a:ext>
            </a:extLst>
          </p:cNvPr>
          <p:cNvCxnSpPr>
            <a:cxnSpLocks/>
          </p:cNvCxnSpPr>
          <p:nvPr/>
        </p:nvCxnSpPr>
        <p:spPr>
          <a:xfrm flipV="1">
            <a:off x="3422449" y="1304674"/>
            <a:ext cx="1205698" cy="11435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7E93C5-0797-259E-2776-626EF673692E}"/>
              </a:ext>
            </a:extLst>
          </p:cNvPr>
          <p:cNvSpPr txBox="1"/>
          <p:nvPr/>
        </p:nvSpPr>
        <p:spPr>
          <a:xfrm>
            <a:off x="1981978" y="3091008"/>
            <a:ext cx="252663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Capacitor </a:t>
            </a:r>
            <a:r>
              <a:rPr lang="en-US" b="1" dirty="0">
                <a:solidFill>
                  <a:srgbClr val="7030A0"/>
                </a:solidFill>
              </a:rPr>
              <a:t>tolerance</a:t>
            </a:r>
            <a:r>
              <a:rPr lang="en-US" dirty="0">
                <a:solidFill>
                  <a:srgbClr val="7030A0"/>
                </a:solidFill>
              </a:rPr>
              <a:t> of ±10% accounts for the shift in center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17225-A951-657F-BFD1-8D44639993D5}"/>
              </a:ext>
            </a:extLst>
          </p:cNvPr>
          <p:cNvSpPr txBox="1"/>
          <p:nvPr/>
        </p:nvSpPr>
        <p:spPr>
          <a:xfrm>
            <a:off x="5988718" y="380363"/>
            <a:ext cx="252663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-35 dB attenuation at the center frequency!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96D76-1455-A39F-AAE6-6B3E7B8A51B2}"/>
              </a:ext>
            </a:extLst>
          </p:cNvPr>
          <p:cNvSpPr txBox="1"/>
          <p:nvPr/>
        </p:nvSpPr>
        <p:spPr>
          <a:xfrm>
            <a:off x="2442411" y="6308225"/>
            <a:ext cx="425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My specific test breadboard performance</a:t>
            </a:r>
          </a:p>
        </p:txBody>
      </p:sp>
    </p:spTree>
    <p:extLst>
      <p:ext uri="{BB962C8B-B14F-4D97-AF65-F5344CB8AC3E}">
        <p14:creationId xmlns:p14="http://schemas.microsoft.com/office/powerpoint/2010/main" val="155998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9B34-7388-87C0-4E98-9F5BEBBE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ACA-2CB4-55DB-BD02-6E6D9968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D4E9-61EB-F6E2-713C-7788FB67E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2457C-C1AD-F626-AC82-269DC9A9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4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8C249-8E7D-1CCB-9069-E3AEC96BA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0E3113-9CA5-D89A-0738-5ED0E17B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7" y="1838746"/>
            <a:ext cx="8574337" cy="4654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98CA3-6DCF-FC13-EEB2-269DDE86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6851-2393-4535-908E-9EE8F02A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9495-2B43-F052-47A7-D9F2E4EEBBDF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1FD9F-DC38-7399-B4B9-4D4CFB96925C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E2391-7D1E-44D1-B14C-D5607BCC13AA}"/>
              </a:ext>
            </a:extLst>
          </p:cNvPr>
          <p:cNvGrpSpPr/>
          <p:nvPr/>
        </p:nvGrpSpPr>
        <p:grpSpPr>
          <a:xfrm>
            <a:off x="353097" y="4788568"/>
            <a:ext cx="6104853" cy="1705656"/>
            <a:chOff x="353097" y="4788568"/>
            <a:chExt cx="6104853" cy="17056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4F100-1EDE-8D70-4C90-9C3EA0E5A366}"/>
                </a:ext>
              </a:extLst>
            </p:cNvPr>
            <p:cNvSpPr txBox="1"/>
            <p:nvPr/>
          </p:nvSpPr>
          <p:spPr>
            <a:xfrm>
              <a:off x="353097" y="5293895"/>
              <a:ext cx="24302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Simply move the yellow jumper from Board 04 </a:t>
              </a:r>
              <a:r>
                <a:rPr lang="en-US" i="1" dirty="0">
                  <a:solidFill>
                    <a:srgbClr val="7030A0"/>
                  </a:solidFill>
                </a:rPr>
                <a:t>down</a:t>
              </a:r>
              <a:r>
                <a:rPr lang="en-US" dirty="0">
                  <a:solidFill>
                    <a:srgbClr val="7030A0"/>
                  </a:solidFill>
                </a:rPr>
                <a:t> to the </a:t>
              </a:r>
              <a:r>
                <a:rPr lang="en-US" b="1" dirty="0">
                  <a:solidFill>
                    <a:srgbClr val="7030A0"/>
                  </a:solidFill>
                </a:rPr>
                <a:t>tie point 21</a:t>
              </a:r>
              <a:r>
                <a:rPr lang="en-US" dirty="0">
                  <a:solidFill>
                    <a:srgbClr val="7030A0"/>
                  </a:solidFill>
                </a:rPr>
                <a:t> on Board 05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E2588C8-D701-C357-F0F6-DBCEF960968C}"/>
                </a:ext>
              </a:extLst>
            </p:cNvPr>
            <p:cNvCxnSpPr/>
            <p:nvPr/>
          </p:nvCxnSpPr>
          <p:spPr>
            <a:xfrm flipV="1">
              <a:off x="2703095" y="4788568"/>
              <a:ext cx="3754855" cy="9946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95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6DED-8060-5839-0AB0-B0EEAD03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06EB-CC4B-5CAC-BBBF-5766C2B7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EEB4-66E0-881F-3A7E-F41F5B986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Which wave type (tone) passes through the filter?</a:t>
            </a:r>
          </a:p>
          <a:p>
            <a:r>
              <a:rPr lang="en-US" sz="2400" dirty="0"/>
              <a:t>This would happen even if we just used a </a:t>
            </a:r>
            <a:r>
              <a:rPr lang="en-US" sz="2400" b="1" dirty="0"/>
              <a:t>GPIO</a:t>
            </a:r>
            <a:r>
              <a:rPr lang="en-US" sz="2400" dirty="0"/>
              <a:t> </a:t>
            </a:r>
            <a:r>
              <a:rPr lang="en-US" sz="2400" b="1" dirty="0"/>
              <a:t>pin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7030A0"/>
                </a:solidFill>
              </a:rPr>
              <a:t>manually</a:t>
            </a:r>
            <a:r>
              <a:rPr lang="en-US" sz="2400" dirty="0"/>
              <a:t> create a square wave by alternatively raising and lowering the pin’s voltage (think how we manually blinked the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on Board 01)</a:t>
            </a:r>
          </a:p>
          <a:p>
            <a:r>
              <a:rPr lang="en-US" sz="2400" dirty="0"/>
              <a:t>It is inescapable that the mere act of trying to make a </a:t>
            </a:r>
            <a:r>
              <a:rPr lang="en-US" sz="2400" b="1" dirty="0"/>
              <a:t>square</a:t>
            </a:r>
            <a:r>
              <a:rPr lang="en-US" sz="2400" dirty="0"/>
              <a:t> wave will generate </a:t>
            </a:r>
            <a:r>
              <a:rPr lang="en-US" sz="2400" b="1" dirty="0">
                <a:solidFill>
                  <a:srgbClr val="FF0000"/>
                </a:solidFill>
              </a:rPr>
              <a:t>sinusoidal</a:t>
            </a:r>
            <a:r>
              <a:rPr lang="en-US" sz="2400" dirty="0"/>
              <a:t> higher odd harmonic waves</a:t>
            </a:r>
          </a:p>
          <a:p>
            <a:r>
              <a:rPr lang="en-US" sz="2400" dirty="0"/>
              <a:t>Mother Nature abhors </a:t>
            </a:r>
            <a:r>
              <a:rPr lang="en-US" sz="2400" b="1" dirty="0">
                <a:solidFill>
                  <a:srgbClr val="00B050"/>
                </a:solidFill>
              </a:rPr>
              <a:t>square waves </a:t>
            </a:r>
            <a:r>
              <a:rPr lang="en-US" sz="2400" dirty="0"/>
              <a:t>– they are </a:t>
            </a:r>
            <a:r>
              <a:rPr lang="en-US" sz="2400" b="1" dirty="0"/>
              <a:t>not naturally occurring </a:t>
            </a:r>
            <a:r>
              <a:rPr lang="en-US" sz="2400" dirty="0"/>
              <a:t>in any phenomenon</a:t>
            </a:r>
          </a:p>
          <a:p>
            <a:r>
              <a:rPr lang="en-US" sz="2400" dirty="0"/>
              <a:t>You are listening to a </a:t>
            </a:r>
            <a:r>
              <a:rPr lang="en-US" sz="2400" i="1" dirty="0"/>
              <a:t>live</a:t>
            </a:r>
            <a:r>
              <a:rPr lang="en-US" sz="2400" dirty="0"/>
              <a:t> demonstration of the </a:t>
            </a:r>
            <a:r>
              <a:rPr lang="en-US" sz="2400" b="1" dirty="0">
                <a:solidFill>
                  <a:srgbClr val="0070C0"/>
                </a:solidFill>
              </a:rPr>
              <a:t>Fourier Transform!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1821-47DB-8029-684C-2E707DDE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C026-DA94-7176-5B83-2B3CA8985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C185-4DE9-A3E0-E076-C6FB72B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190E1-07FE-18F7-4E0C-933CB055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9B613-3F13-7A44-1CB6-23FA7FEE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62" y="1399970"/>
            <a:ext cx="6390476" cy="50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18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7DE2F-373E-7BA1-93B3-3F81F846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31DF-F2C2-6025-9DF1-EA6C2B559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1641D-0605-9206-3081-716A5B3C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0C6FD-DEFD-F782-46E1-A03FCCE9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3" y="1690689"/>
            <a:ext cx="8199753" cy="3763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8CEE0E-7B9C-3EA2-CA90-9F5A43CBD709}"/>
              </a:ext>
            </a:extLst>
          </p:cNvPr>
          <p:cNvSpPr/>
          <p:nvPr/>
        </p:nvSpPr>
        <p:spPr>
          <a:xfrm>
            <a:off x="628650" y="2671011"/>
            <a:ext cx="5034214" cy="425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01D8FB-C683-00DD-5717-C1485711057B}"/>
              </a:ext>
            </a:extLst>
          </p:cNvPr>
          <p:cNvGrpSpPr/>
          <p:nvPr/>
        </p:nvGrpSpPr>
        <p:grpSpPr>
          <a:xfrm>
            <a:off x="5819391" y="269890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116F1B2-A1B8-2F81-CBBB-7DD2B86EFD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AB53A-C0DB-AD39-9B4A-61BC01508D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233981-F98D-00A0-042C-84194AB89A65}"/>
              </a:ext>
            </a:extLst>
          </p:cNvPr>
          <p:cNvGrpSpPr/>
          <p:nvPr/>
        </p:nvGrpSpPr>
        <p:grpSpPr>
          <a:xfrm>
            <a:off x="3236445" y="4171620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F28AAE-3554-4461-3A1B-D577815D5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0395B-4BCF-3543-25FE-B7C69CE26F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546E45-9691-8915-4357-77EA5098FFC0}"/>
              </a:ext>
            </a:extLst>
          </p:cNvPr>
          <p:cNvGrpSpPr/>
          <p:nvPr/>
        </p:nvGrpSpPr>
        <p:grpSpPr>
          <a:xfrm>
            <a:off x="3052590" y="5044879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97C4F5-7E8E-3191-3FAD-4939F7751BC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0D05578-E262-7BCC-B680-43D94417E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5502F-FA55-5A61-F0BC-872C38F28EA2}"/>
              </a:ext>
            </a:extLst>
          </p:cNvPr>
          <p:cNvSpPr/>
          <p:nvPr/>
        </p:nvSpPr>
        <p:spPr>
          <a:xfrm>
            <a:off x="2112545" y="3480947"/>
            <a:ext cx="2331118" cy="3037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5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4D60-DBD5-7E25-174A-D7249A12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5BFA-C93B-5EB8-102C-E2AC996E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F218-0249-A6F1-6F85-400FB326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Rules of Thumb for Decibels">
            <a:extLst>
              <a:ext uri="{FF2B5EF4-FFF2-40B4-BE49-F238E27FC236}">
                <a16:creationId xmlns:a16="http://schemas.microsoft.com/office/drawing/2014/main" id="{9366F1EE-A0A8-D3F5-D10E-7C8C0A03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3351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0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E3F0-1A4E-5B35-37E8-68445D8C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35EB-1E51-3C97-E091-CEDCBA1C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3dB ??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E678-933C-5C3A-8495-417006E7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096F4-EDA4-B55E-6DD9-DBFC8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5" y="1907257"/>
            <a:ext cx="6258677" cy="469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005E1-E726-1BE5-E42A-1FE2E9BE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58" y="1260517"/>
            <a:ext cx="2248016" cy="22274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174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800F5-DF40-7FFF-F164-013B07B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6BB0-7D53-1760-557A-8C559038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8DE11-8097-A5F0-73BE-6322644F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E7D42-21D7-A28C-94B9-4DFE6448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4" y="1589922"/>
            <a:ext cx="8305511" cy="36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2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13556</TotalTime>
  <Words>2022</Words>
  <Application>Microsoft Office PowerPoint</Application>
  <PresentationFormat>On-screen Show (4:3)</PresentationFormat>
  <Paragraphs>269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Board 05 – Goals</vt:lpstr>
      <vt:lpstr>A Decibel (1/10th of a Bel)</vt:lpstr>
      <vt:lpstr>Decibels</vt:lpstr>
      <vt:lpstr>Decibels</vt:lpstr>
      <vt:lpstr>Decibels</vt:lpstr>
      <vt:lpstr>Decibels</vt:lpstr>
      <vt:lpstr>Why 3dB ?? </vt:lpstr>
      <vt:lpstr>Decibels</vt:lpstr>
      <vt:lpstr>The Range of Human Hearing</vt:lpstr>
      <vt:lpstr>PowerPoint Presentation</vt:lpstr>
      <vt:lpstr>Sine vs. Square Waves</vt:lpstr>
      <vt:lpstr>PowerPoint Presentation</vt:lpstr>
      <vt:lpstr>Square Wave – Odd Harmonics Only</vt:lpstr>
      <vt:lpstr>Unplug the MCU before changing any wiring!</vt:lpstr>
      <vt:lpstr>Wire Your Pico to Boards 04 and 05</vt:lpstr>
      <vt:lpstr>Open notch_filter.py</vt:lpstr>
      <vt:lpstr>View notch_filter.py</vt:lpstr>
      <vt:lpstr>Connect the Pico to Your PC</vt:lpstr>
      <vt:lpstr>Run notch_filter.py</vt:lpstr>
      <vt:lpstr>Filter Types</vt:lpstr>
      <vt:lpstr>A Passive Low Pass Filter</vt:lpstr>
      <vt:lpstr>A Passive Low Pass Filter</vt:lpstr>
      <vt:lpstr>A Passive High Pass Filter</vt:lpstr>
      <vt:lpstr>A Passive High Pass Filter</vt:lpstr>
      <vt:lpstr>Modelling Low and High Pass Filters</vt:lpstr>
      <vt:lpstr>Modelling Low and High Pass Filters</vt:lpstr>
      <vt:lpstr>Open rc_filter.py</vt:lpstr>
      <vt:lpstr>View rc_filter.py</vt:lpstr>
      <vt:lpstr>View rc_filter.py</vt:lpstr>
      <vt:lpstr>View rc_filter.py</vt:lpstr>
      <vt:lpstr>View rc_filter.py</vt:lpstr>
      <vt:lpstr>View rc_filter.py</vt:lpstr>
      <vt:lpstr>View rc_filter.py</vt:lpstr>
      <vt:lpstr>Run rc_filter.py</vt:lpstr>
      <vt:lpstr>Check rc_filter.py</vt:lpstr>
      <vt:lpstr>Combining a Low Pass and High Pass Filter</vt:lpstr>
      <vt:lpstr>A Twin-T Notch Filter</vt:lpstr>
      <vt:lpstr>Resistors and Capacitors in Parallel</vt:lpstr>
      <vt:lpstr>Resistors and Capacitors in Parallel</vt:lpstr>
      <vt:lpstr>A Twin-T Notch Filter</vt:lpstr>
      <vt:lpstr>Square Wave – Odd Harmonics Only</vt:lpstr>
      <vt:lpstr>Board 05 Twin-T Filter</vt:lpstr>
      <vt:lpstr>Notching Out the Fundamental Freq</vt:lpstr>
      <vt:lpstr>PowerPoint Presentation</vt:lpstr>
      <vt:lpstr>Unplug the MCU before changing any wiring!</vt:lpstr>
      <vt:lpstr>Wire Your Pico to Boards 04 and 05</vt:lpstr>
      <vt:lpstr>Run notch_filter.py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1136</cp:revision>
  <cp:lastPrinted>2015-06-01T00:45:11Z</cp:lastPrinted>
  <dcterms:created xsi:type="dcterms:W3CDTF">2014-09-21T17:58:26Z</dcterms:created>
  <dcterms:modified xsi:type="dcterms:W3CDTF">2026-01-20T22:08:41Z</dcterms:modified>
</cp:coreProperties>
</file>